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xml" ContentType="application/vnd.openxmlformats-officedocument.presentationml.tags+xml"/>
  <Override PartName="/ppt/notesSlides/notesSlide51.xml" ContentType="application/vnd.openxmlformats-officedocument.presentationml.notesSlide+xml"/>
  <Override PartName="/ppt/tags/tag2.xml" ContentType="application/vnd.openxmlformats-officedocument.presentationml.tags+xml"/>
  <Override PartName="/ppt/notesSlides/notesSlide52.xml" ContentType="application/vnd.openxmlformats-officedocument.presentationml.notesSlide+xml"/>
  <Override PartName="/ppt/tags/tag3.xml" ContentType="application/vnd.openxmlformats-officedocument.presentationml.tags+xml"/>
  <Override PartName="/ppt/notesSlides/notesSlide53.xml" ContentType="application/vnd.openxmlformats-officedocument.presentationml.notesSlide+xml"/>
  <Override PartName="/ppt/tags/tag4.xml" ContentType="application/vnd.openxmlformats-officedocument.presentationml.tags+xml"/>
  <Override PartName="/ppt/notesSlides/notesSlide54.xml" ContentType="application/vnd.openxmlformats-officedocument.presentationml.notesSlide+xml"/>
  <Override PartName="/ppt/tags/tag5.xml" ContentType="application/vnd.openxmlformats-officedocument.presentationml.tags+xml"/>
  <Override PartName="/ppt/notesSlides/notesSlide55.xml" ContentType="application/vnd.openxmlformats-officedocument.presentationml.notesSlide+xml"/>
  <Override PartName="/ppt/tags/tag6.xml" ContentType="application/vnd.openxmlformats-officedocument.presentationml.tags+xml"/>
  <Override PartName="/ppt/notesSlides/notesSlide56.xml" ContentType="application/vnd.openxmlformats-officedocument.presentationml.notesSlide+xml"/>
  <Override PartName="/ppt/tags/tag7.xml" ContentType="application/vnd.openxmlformats-officedocument.presentationml.tags+xml"/>
  <Override PartName="/ppt/notesSlides/notesSlide57.xml" ContentType="application/vnd.openxmlformats-officedocument.presentationml.notesSlide+xml"/>
  <Override PartName="/ppt/tags/tag8.xml" ContentType="application/vnd.openxmlformats-officedocument.presentationml.tags+xml"/>
  <Override PartName="/ppt/notesSlides/notesSlide58.xml" ContentType="application/vnd.openxmlformats-officedocument.presentationml.notesSlide+xml"/>
  <Override PartName="/ppt/tags/tag9.xml" ContentType="application/vnd.openxmlformats-officedocument.presentationml.tags+xml"/>
  <Override PartName="/ppt/notesSlides/notesSlide59.xml" ContentType="application/vnd.openxmlformats-officedocument.presentationml.notesSlide+xml"/>
  <Override PartName="/ppt/tags/tag10.xml" ContentType="application/vnd.openxmlformats-officedocument.presentationml.tags+xml"/>
  <Override PartName="/ppt/notesSlides/notesSlide60.xml" ContentType="application/vnd.openxmlformats-officedocument.presentationml.notesSlide+xml"/>
  <Override PartName="/ppt/tags/tag11.xml" ContentType="application/vnd.openxmlformats-officedocument.presentationml.tags+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70"/>
  </p:notesMasterIdLst>
  <p:sldIdLst>
    <p:sldId id="284" r:id="rId2"/>
    <p:sldId id="258" r:id="rId3"/>
    <p:sldId id="364" r:id="rId4"/>
    <p:sldId id="416" r:id="rId5"/>
    <p:sldId id="417" r:id="rId6"/>
    <p:sldId id="363" r:id="rId7"/>
    <p:sldId id="345" r:id="rId8"/>
    <p:sldId id="262" r:id="rId9"/>
    <p:sldId id="263" r:id="rId10"/>
    <p:sldId id="346" r:id="rId11"/>
    <p:sldId id="264" r:id="rId12"/>
    <p:sldId id="348" r:id="rId13"/>
    <p:sldId id="313" r:id="rId14"/>
    <p:sldId id="266" r:id="rId15"/>
    <p:sldId id="367" r:id="rId16"/>
    <p:sldId id="369" r:id="rId17"/>
    <p:sldId id="368" r:id="rId18"/>
    <p:sldId id="370" r:id="rId19"/>
    <p:sldId id="371" r:id="rId20"/>
    <p:sldId id="372" r:id="rId21"/>
    <p:sldId id="418" r:id="rId22"/>
    <p:sldId id="420" r:id="rId23"/>
    <p:sldId id="419" r:id="rId24"/>
    <p:sldId id="421" r:id="rId25"/>
    <p:sldId id="310" r:id="rId26"/>
    <p:sldId id="415"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88" r:id="rId43"/>
    <p:sldId id="389" r:id="rId44"/>
    <p:sldId id="390" r:id="rId45"/>
    <p:sldId id="391" r:id="rId46"/>
    <p:sldId id="392" r:id="rId47"/>
    <p:sldId id="393" r:id="rId48"/>
    <p:sldId id="394" r:id="rId49"/>
    <p:sldId id="395" r:id="rId50"/>
    <p:sldId id="396" r:id="rId51"/>
    <p:sldId id="397" r:id="rId52"/>
    <p:sldId id="398" r:id="rId53"/>
    <p:sldId id="39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413" r:id="rId68"/>
    <p:sldId id="41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F01"/>
    <a:srgbClr val="008000"/>
    <a:srgbClr val="0070C0"/>
    <a:srgbClr val="D7DB3F"/>
    <a:srgbClr val="C3260C"/>
    <a:srgbClr val="CA3E27"/>
    <a:srgbClr val="C62121"/>
    <a:srgbClr val="D8DD01"/>
    <a:srgbClr val="13BF9E"/>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88367" autoAdjust="0"/>
  </p:normalViewPr>
  <p:slideViewPr>
    <p:cSldViewPr snapToGrid="0">
      <p:cViewPr varScale="1">
        <p:scale>
          <a:sx n="97" d="100"/>
          <a:sy n="97" d="100"/>
        </p:scale>
        <p:origin x="1050" y="8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10198-2C4D-4228-8267-843E679A8E0B}" type="datetimeFigureOut">
              <a:rPr lang="en-US" smtClean="0"/>
              <a:t>5/18/2020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89507-494A-49F9-861A-397B2E1ACEDF}" type="slidenum">
              <a:rPr lang="en-US" smtClean="0"/>
              <a:t>‹#›</a:t>
            </a:fld>
            <a:endParaRPr lang="en-US"/>
          </a:p>
        </p:txBody>
      </p:sp>
    </p:spTree>
    <p:extLst>
      <p:ext uri="{BB962C8B-B14F-4D97-AF65-F5344CB8AC3E}">
        <p14:creationId xmlns:p14="http://schemas.microsoft.com/office/powerpoint/2010/main" val="228857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9B392-5AD2-4F45-BE17-51E99168662C}" type="slidenum">
              <a:rPr lang="en-US" smtClean="0"/>
              <a:pPr/>
              <a:t>1</a:t>
            </a:fld>
            <a:endParaRPr lang="en-US"/>
          </a:p>
        </p:txBody>
      </p:sp>
    </p:spTree>
    <p:extLst>
      <p:ext uri="{BB962C8B-B14F-4D97-AF65-F5344CB8AC3E}">
        <p14:creationId xmlns:p14="http://schemas.microsoft.com/office/powerpoint/2010/main" val="3783780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motivators and stressors page is personalized to your DISC results.</a:t>
            </a:r>
          </a:p>
        </p:txBody>
      </p:sp>
      <p:sp>
        <p:nvSpPr>
          <p:cNvPr id="4" name="Slide Number Placeholder 3"/>
          <p:cNvSpPr>
            <a:spLocks noGrp="1"/>
          </p:cNvSpPr>
          <p:nvPr>
            <p:ph type="sldNum" sz="quarter" idx="10"/>
          </p:nvPr>
        </p:nvSpPr>
        <p:spPr/>
        <p:txBody>
          <a:bodyPr/>
          <a:lstStyle/>
          <a:p>
            <a:fld id="{CC79B392-5AD2-4F45-BE17-51E99168662C}" type="slidenum">
              <a:rPr lang="en-US" smtClean="0"/>
              <a:pPr/>
              <a:t>10</a:t>
            </a:fld>
            <a:endParaRPr lang="en-US"/>
          </a:p>
        </p:txBody>
      </p:sp>
    </p:spTree>
    <p:extLst>
      <p:ext uri="{BB962C8B-B14F-4D97-AF65-F5344CB8AC3E}">
        <p14:creationId xmlns:p14="http://schemas.microsoft.com/office/powerpoint/2010/main" val="3393867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two bullet points (inside the red box) for both motivators and stressors relate to the individual’s DISC Pattern. While the bottom four bullet points pull from the individual factor scores. </a:t>
            </a:r>
          </a:p>
        </p:txBody>
      </p:sp>
      <p:sp>
        <p:nvSpPr>
          <p:cNvPr id="4" name="Slide Number Placeholder 3"/>
          <p:cNvSpPr>
            <a:spLocks noGrp="1"/>
          </p:cNvSpPr>
          <p:nvPr>
            <p:ph type="sldNum" sz="quarter" idx="10"/>
          </p:nvPr>
        </p:nvSpPr>
        <p:spPr/>
        <p:txBody>
          <a:bodyPr/>
          <a:lstStyle/>
          <a:p>
            <a:fld id="{4D389507-494A-49F9-861A-397B2E1ACEDF}" type="slidenum">
              <a:rPr lang="en-US" smtClean="0"/>
              <a:t>11</a:t>
            </a:fld>
            <a:endParaRPr lang="en-US"/>
          </a:p>
        </p:txBody>
      </p:sp>
    </p:spTree>
    <p:extLst>
      <p:ext uri="{BB962C8B-B14F-4D97-AF65-F5344CB8AC3E}">
        <p14:creationId xmlns:p14="http://schemas.microsoft.com/office/powerpoint/2010/main" val="7876286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section dives into the difference between individual DISC factor scores and how they compare to one another. When one factor is displayed above another you get what we call a sub-factor. There are 12 sub-factors that create 6 spectrums. Based on your DISC results we know which side of the spectrum you will naturally tend to lean towards. </a:t>
            </a:r>
          </a:p>
        </p:txBody>
      </p:sp>
      <p:sp>
        <p:nvSpPr>
          <p:cNvPr id="4" name="Slide Number Placeholder 3"/>
          <p:cNvSpPr>
            <a:spLocks noGrp="1"/>
          </p:cNvSpPr>
          <p:nvPr>
            <p:ph type="sldNum" sz="quarter" idx="10"/>
          </p:nvPr>
        </p:nvSpPr>
        <p:spPr/>
        <p:txBody>
          <a:bodyPr/>
          <a:lstStyle/>
          <a:p>
            <a:fld id="{CC79B392-5AD2-4F45-BE17-51E99168662C}" type="slidenum">
              <a:rPr lang="en-US" smtClean="0"/>
              <a:pPr/>
              <a:t>12</a:t>
            </a:fld>
            <a:endParaRPr lang="en-US"/>
          </a:p>
        </p:txBody>
      </p:sp>
    </p:spTree>
    <p:extLst>
      <p:ext uri="{BB962C8B-B14F-4D97-AF65-F5344CB8AC3E}">
        <p14:creationId xmlns:p14="http://schemas.microsoft.com/office/powerpoint/2010/main" val="892421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t>
            </a:r>
          </a:p>
        </p:txBody>
      </p:sp>
      <p:sp>
        <p:nvSpPr>
          <p:cNvPr id="4" name="Slide Number Placeholder 3"/>
          <p:cNvSpPr>
            <a:spLocks noGrp="1"/>
          </p:cNvSpPr>
          <p:nvPr>
            <p:ph type="sldNum" sz="quarter" idx="10"/>
          </p:nvPr>
        </p:nvSpPr>
        <p:spPr/>
        <p:txBody>
          <a:bodyPr/>
          <a:lstStyle/>
          <a:p>
            <a:fld id="{4D389507-494A-49F9-861A-397B2E1ACEDF}" type="slidenum">
              <a:rPr lang="en-US" smtClean="0"/>
              <a:t>13</a:t>
            </a:fld>
            <a:endParaRPr lang="en-US"/>
          </a:p>
        </p:txBody>
      </p:sp>
    </p:spTree>
    <p:extLst>
      <p:ext uri="{BB962C8B-B14F-4D97-AF65-F5344CB8AC3E}">
        <p14:creationId xmlns:p14="http://schemas.microsoft.com/office/powerpoint/2010/main" val="298709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14</a:t>
            </a:fld>
            <a:endParaRPr lang="en-US"/>
          </a:p>
        </p:txBody>
      </p:sp>
    </p:spTree>
    <p:extLst>
      <p:ext uri="{BB962C8B-B14F-4D97-AF65-F5344CB8AC3E}">
        <p14:creationId xmlns:p14="http://schemas.microsoft.com/office/powerpoint/2010/main" val="1078593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for preparation and understanding of the slides to follow- It is best to understand these notes and use a shorthand version of these notes for your actual presentation***</a:t>
            </a:r>
          </a:p>
          <a:p>
            <a:endParaRPr lang="en-US" dirty="0"/>
          </a:p>
          <a:p>
            <a:r>
              <a:rPr lang="en-US" dirty="0"/>
              <a:t>Here we are examining the D factor vs the I factor. We refer to this Sub-Factor Spectrum as Efficiency vs Friendliness.</a:t>
            </a:r>
          </a:p>
          <a:p>
            <a:endParaRPr lang="en-US" dirty="0"/>
          </a:p>
          <a:p>
            <a:r>
              <a:rPr lang="en-US" dirty="0"/>
              <a:t>(left side) When someone’s Dominance Score is greater than their Influence Score, they will tend to be more Efficient than Friendly.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side) When someone’s Influence Score is greater than their Dominance Score, they will tend to be more Friendly than Efficient.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Efficiency and Friendliness are great strengths to use but must be used at the appropriate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bigger the gap between the 2 scores, the more heavily a person will tend to lean on their Driving Sub-Factor and the more energy or focus it will take to shift to their opposing Sub-Factor.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Slide to Highlight grey “balanced”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of screen*) If the 2 factor scores are close to or exactly even then the person is likely to display a good balance between the 2 sub-factors.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Someone who has a good balance between Efficiency and Friendliness will be productive and communicate effectively. It should be relatively easy for this person to shift back and forth between being efficient and friendly.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slide to highlight top (RED)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someone with a High D and Low I (30-40-point gap) would tend to be much more Efficient than Friendly. This person would need to consciously “Dial Up” their Influence (Friendliness) and “Dial Down” their Dominance (Efficiency) in situations that require a more friendly approach. This will initially take a lot of effort, but the more they practice “Dialing Up” their Influence (Friendliness) the easier it will become to shift between the 2 sub-factors and display the appropriate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highlight bottom (Blue)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someone with a High I and Low D (30-40-point gap) would tend to be much more Friendly than Efficient. This person would need to consciously “Dial Up” their Dominance (Efficiency) and “Dial Down” their Influence (Friendliness) in situations that require a more Efficient approach. Again, this will initially take a lot of effort, but the more they practice “Dialing Up” their Dominance (Efficiency) the easier it will become to shift between the 2 sub-factors and display the appropriate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There is such a thing as Dialing Up “Too high”. As you can see, if we dial up our Dominance too high and move PAST efficiency and become too task oriented, we can become Rushed and have Tunnel Vision. If we Dial Up our Influence too high and focus too much on being People Oriented, we can get to a place of Passive Leadership and Insecurity. The key is to learn how to effectively use both Sub-Factors and identify which is most appropriate for any given situation. Use your Sub-Factor pages from your report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15</a:t>
            </a:fld>
            <a:endParaRPr lang="en-US"/>
          </a:p>
        </p:txBody>
      </p:sp>
    </p:spTree>
    <p:extLst>
      <p:ext uri="{BB962C8B-B14F-4D97-AF65-F5344CB8AC3E}">
        <p14:creationId xmlns:p14="http://schemas.microsoft.com/office/powerpoint/2010/main" val="2061683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18</a:t>
            </a:fld>
            <a:endParaRPr lang="en-US"/>
          </a:p>
        </p:txBody>
      </p:sp>
    </p:spTree>
    <p:extLst>
      <p:ext uri="{BB962C8B-B14F-4D97-AF65-F5344CB8AC3E}">
        <p14:creationId xmlns:p14="http://schemas.microsoft.com/office/powerpoint/2010/main" val="27295954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389507-494A-49F9-861A-397B2E1ACEDF}" type="slidenum">
              <a:rPr lang="en-US" smtClean="0"/>
              <a:t>19</a:t>
            </a:fld>
            <a:endParaRPr lang="en-US"/>
          </a:p>
        </p:txBody>
      </p:sp>
    </p:spTree>
    <p:extLst>
      <p:ext uri="{BB962C8B-B14F-4D97-AF65-F5344CB8AC3E}">
        <p14:creationId xmlns:p14="http://schemas.microsoft.com/office/powerpoint/2010/main" val="1287159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Third Party Perception section is the only part of the report that looks at how other people view your behavior. </a:t>
            </a:r>
          </a:p>
        </p:txBody>
      </p:sp>
      <p:sp>
        <p:nvSpPr>
          <p:cNvPr id="4" name="Slide Number Placeholder 3"/>
          <p:cNvSpPr>
            <a:spLocks noGrp="1"/>
          </p:cNvSpPr>
          <p:nvPr>
            <p:ph type="sldNum" sz="quarter" idx="10"/>
          </p:nvPr>
        </p:nvSpPr>
        <p:spPr/>
        <p:txBody>
          <a:bodyPr/>
          <a:lstStyle/>
          <a:p>
            <a:fld id="{CC79B392-5AD2-4F45-BE17-51E99168662C}" type="slidenum">
              <a:rPr lang="en-US" smtClean="0"/>
              <a:pPr/>
              <a:t>21</a:t>
            </a:fld>
            <a:endParaRPr lang="en-US"/>
          </a:p>
        </p:txBody>
      </p:sp>
    </p:spTree>
    <p:extLst>
      <p:ext uri="{BB962C8B-B14F-4D97-AF65-F5344CB8AC3E}">
        <p14:creationId xmlns:p14="http://schemas.microsoft.com/office/powerpoint/2010/main" val="4230285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Results can be influenced by:</a:t>
            </a:r>
          </a:p>
          <a:p>
            <a:r>
              <a:rPr lang="en-US" dirty="0"/>
              <a:t>*How long you have known someone.</a:t>
            </a:r>
          </a:p>
          <a:p>
            <a:r>
              <a:rPr lang="en-US" dirty="0"/>
              <a:t>*Perceived level of authority (are they your boss, subordinate, peer?)</a:t>
            </a:r>
          </a:p>
          <a:p>
            <a:r>
              <a:rPr lang="en-US" dirty="0"/>
              <a:t>*How comfortable you are in different groups of people (new job/relationship).</a:t>
            </a:r>
          </a:p>
        </p:txBody>
      </p:sp>
      <p:sp>
        <p:nvSpPr>
          <p:cNvPr id="4" name="Slide Number Placeholder 3"/>
          <p:cNvSpPr>
            <a:spLocks noGrp="1"/>
          </p:cNvSpPr>
          <p:nvPr>
            <p:ph type="sldNum" sz="quarter" idx="10"/>
          </p:nvPr>
        </p:nvSpPr>
        <p:spPr/>
        <p:txBody>
          <a:bodyPr/>
          <a:lstStyle/>
          <a:p>
            <a:fld id="{4D389507-494A-49F9-861A-397B2E1ACEDF}" type="slidenum">
              <a:rPr lang="en-US" smtClean="0"/>
              <a:t>22</a:t>
            </a:fld>
            <a:endParaRPr lang="en-US"/>
          </a:p>
        </p:txBody>
      </p:sp>
    </p:spTree>
    <p:extLst>
      <p:ext uri="{BB962C8B-B14F-4D97-AF65-F5344CB8AC3E}">
        <p14:creationId xmlns:p14="http://schemas.microsoft.com/office/powerpoint/2010/main" val="1913316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2</a:t>
            </a:fld>
            <a:endParaRPr lang="en-US"/>
          </a:p>
        </p:txBody>
      </p:sp>
    </p:spTree>
    <p:extLst>
      <p:ext uri="{BB962C8B-B14F-4D97-AF65-F5344CB8AC3E}">
        <p14:creationId xmlns:p14="http://schemas.microsoft.com/office/powerpoint/2010/main" val="929860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individual pages for co-workers, family, and others in relation to how they see you vs your self-perception. </a:t>
            </a:r>
          </a:p>
        </p:txBody>
      </p:sp>
      <p:sp>
        <p:nvSpPr>
          <p:cNvPr id="4" name="Slide Number Placeholder 3"/>
          <p:cNvSpPr>
            <a:spLocks noGrp="1"/>
          </p:cNvSpPr>
          <p:nvPr>
            <p:ph type="sldNum" sz="quarter" idx="10"/>
          </p:nvPr>
        </p:nvSpPr>
        <p:spPr/>
        <p:txBody>
          <a:bodyPr/>
          <a:lstStyle/>
          <a:p>
            <a:fld id="{CC79B392-5AD2-4F45-BE17-51E99168662C}" type="slidenum">
              <a:rPr lang="en-US" smtClean="0"/>
              <a:pPr/>
              <a:t>23</a:t>
            </a:fld>
            <a:endParaRPr lang="en-US"/>
          </a:p>
        </p:txBody>
      </p:sp>
    </p:spTree>
    <p:extLst>
      <p:ext uri="{BB962C8B-B14F-4D97-AF65-F5344CB8AC3E}">
        <p14:creationId xmlns:p14="http://schemas.microsoft.com/office/powerpoint/2010/main" val="430962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 Login to their user account</a:t>
            </a:r>
          </a:p>
          <a:p>
            <a:r>
              <a:rPr lang="en-US" dirty="0"/>
              <a:t>Step 2 – Click the course list</a:t>
            </a:r>
          </a:p>
          <a:p>
            <a:r>
              <a:rPr lang="en-US" dirty="0"/>
              <a:t>Step 3 – Select the DISCflex Program they completed</a:t>
            </a:r>
          </a:p>
          <a:p>
            <a:r>
              <a:rPr lang="en-US" dirty="0"/>
              <a:t>Step 4 – Click the button outline in red above.</a:t>
            </a:r>
          </a:p>
          <a:p>
            <a:endParaRPr lang="en-US" dirty="0"/>
          </a:p>
          <a:p>
            <a:r>
              <a:rPr lang="en-US" dirty="0"/>
              <a:t>In case anyone asks how to invite 3</a:t>
            </a:r>
            <a:r>
              <a:rPr lang="en-US" baseline="30000" dirty="0"/>
              <a:t>rd</a:t>
            </a:r>
            <a:r>
              <a:rPr lang="en-US" dirty="0"/>
              <a:t> party assessors.</a:t>
            </a:r>
          </a:p>
        </p:txBody>
      </p:sp>
      <p:sp>
        <p:nvSpPr>
          <p:cNvPr id="4" name="Slide Number Placeholder 3"/>
          <p:cNvSpPr>
            <a:spLocks noGrp="1"/>
          </p:cNvSpPr>
          <p:nvPr>
            <p:ph type="sldNum" sz="quarter" idx="10"/>
          </p:nvPr>
        </p:nvSpPr>
        <p:spPr/>
        <p:txBody>
          <a:bodyPr/>
          <a:lstStyle/>
          <a:p>
            <a:fld id="{4D389507-494A-49F9-861A-397B2E1ACEDF}" type="slidenum">
              <a:rPr lang="en-US" smtClean="0"/>
              <a:t>24</a:t>
            </a:fld>
            <a:endParaRPr lang="en-US"/>
          </a:p>
        </p:txBody>
      </p:sp>
    </p:spTree>
    <p:extLst>
      <p:ext uri="{BB962C8B-B14F-4D97-AF65-F5344CB8AC3E}">
        <p14:creationId xmlns:p14="http://schemas.microsoft.com/office/powerpoint/2010/main" val="517467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introduction to your behavior page recaps your DISC Pattern, the information on DISC factors and provides you with the sub-topics of this report. The sub-topics provide personalized coaching tips and bewares based on your DISC factor scores. Sub-Topics are meant as reference materials to review at the appropriate time.</a:t>
            </a:r>
          </a:p>
        </p:txBody>
      </p:sp>
      <p:sp>
        <p:nvSpPr>
          <p:cNvPr id="4" name="Slide Number Placeholder 3"/>
          <p:cNvSpPr>
            <a:spLocks noGrp="1"/>
          </p:cNvSpPr>
          <p:nvPr>
            <p:ph type="sldNum" sz="quarter" idx="10"/>
          </p:nvPr>
        </p:nvSpPr>
        <p:spPr/>
        <p:txBody>
          <a:bodyPr/>
          <a:lstStyle/>
          <a:p>
            <a:fld id="{CC79B392-5AD2-4F45-BE17-51E99168662C}" type="slidenum">
              <a:rPr lang="en-US" smtClean="0"/>
              <a:pPr/>
              <a:t>25</a:t>
            </a:fld>
            <a:endParaRPr lang="en-US"/>
          </a:p>
        </p:txBody>
      </p:sp>
    </p:spTree>
    <p:extLst>
      <p:ext uri="{BB962C8B-B14F-4D97-AF65-F5344CB8AC3E}">
        <p14:creationId xmlns:p14="http://schemas.microsoft.com/office/powerpoint/2010/main" val="1557954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your cheat sheets to Learn More about the different style and to practice flexing your behavior!</a:t>
            </a:r>
          </a:p>
        </p:txBody>
      </p:sp>
      <p:sp>
        <p:nvSpPr>
          <p:cNvPr id="4" name="Slide Number Placeholder 3"/>
          <p:cNvSpPr>
            <a:spLocks noGrp="1"/>
          </p:cNvSpPr>
          <p:nvPr>
            <p:ph type="sldNum" sz="quarter" idx="10"/>
          </p:nvPr>
        </p:nvSpPr>
        <p:spPr/>
        <p:txBody>
          <a:bodyPr/>
          <a:lstStyle/>
          <a:p>
            <a:fld id="{CC79B392-5AD2-4F45-BE17-51E99168662C}" type="slidenum">
              <a:rPr lang="en-US" smtClean="0"/>
              <a:pPr/>
              <a:t>26</a:t>
            </a:fld>
            <a:endParaRPr lang="en-US"/>
          </a:p>
        </p:txBody>
      </p:sp>
    </p:spTree>
    <p:extLst>
      <p:ext uri="{BB962C8B-B14F-4D97-AF65-F5344CB8AC3E}">
        <p14:creationId xmlns:p14="http://schemas.microsoft.com/office/powerpoint/2010/main" val="3434507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we will discuss how you can apply DISC to your everyday work. </a:t>
            </a:r>
          </a:p>
        </p:txBody>
      </p:sp>
      <p:sp>
        <p:nvSpPr>
          <p:cNvPr id="4" name="Slide Number Placeholder 3"/>
          <p:cNvSpPr>
            <a:spLocks noGrp="1"/>
          </p:cNvSpPr>
          <p:nvPr>
            <p:ph type="sldNum" sz="quarter" idx="10"/>
          </p:nvPr>
        </p:nvSpPr>
        <p:spPr/>
        <p:txBody>
          <a:bodyPr/>
          <a:lstStyle/>
          <a:p>
            <a:fld id="{CC79B392-5AD2-4F45-BE17-51E99168662C}" type="slidenum">
              <a:rPr lang="en-US" smtClean="0"/>
              <a:pPr/>
              <a:t>27</a:t>
            </a:fld>
            <a:endParaRPr lang="en-US"/>
          </a:p>
        </p:txBody>
      </p:sp>
    </p:spTree>
    <p:extLst>
      <p:ext uri="{BB962C8B-B14F-4D97-AF65-F5344CB8AC3E}">
        <p14:creationId xmlns:p14="http://schemas.microsoft.com/office/powerpoint/2010/main" val="36333867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28</a:t>
            </a:fld>
            <a:endParaRPr lang="en-US"/>
          </a:p>
        </p:txBody>
      </p:sp>
    </p:spTree>
    <p:extLst>
      <p:ext uri="{BB962C8B-B14F-4D97-AF65-F5344CB8AC3E}">
        <p14:creationId xmlns:p14="http://schemas.microsoft.com/office/powerpoint/2010/main" val="38884438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when the dominance factor car idea is being discussed. </a:t>
            </a:r>
          </a:p>
        </p:txBody>
      </p:sp>
      <p:sp>
        <p:nvSpPr>
          <p:cNvPr id="4" name="Slide Number Placeholder 3"/>
          <p:cNvSpPr>
            <a:spLocks noGrp="1"/>
          </p:cNvSpPr>
          <p:nvPr>
            <p:ph type="sldNum" sz="quarter" idx="10"/>
          </p:nvPr>
        </p:nvSpPr>
        <p:spPr/>
        <p:txBody>
          <a:bodyPr/>
          <a:lstStyle/>
          <a:p>
            <a:fld id="{4D389507-494A-49F9-861A-397B2E1ACEDF}" type="slidenum">
              <a:rPr lang="en-US" smtClean="0"/>
              <a:t>29</a:t>
            </a:fld>
            <a:endParaRPr lang="en-US"/>
          </a:p>
        </p:txBody>
      </p:sp>
    </p:spTree>
    <p:extLst>
      <p:ext uri="{BB962C8B-B14F-4D97-AF65-F5344CB8AC3E}">
        <p14:creationId xmlns:p14="http://schemas.microsoft.com/office/powerpoint/2010/main" val="16316158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influence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30</a:t>
            </a:fld>
            <a:endParaRPr lang="en-US"/>
          </a:p>
        </p:txBody>
      </p:sp>
    </p:spTree>
    <p:extLst>
      <p:ext uri="{BB962C8B-B14F-4D97-AF65-F5344CB8AC3E}">
        <p14:creationId xmlns:p14="http://schemas.microsoft.com/office/powerpoint/2010/main" val="14392272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steadiness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31</a:t>
            </a:fld>
            <a:endParaRPr lang="en-US"/>
          </a:p>
        </p:txBody>
      </p:sp>
    </p:spTree>
    <p:extLst>
      <p:ext uri="{BB962C8B-B14F-4D97-AF65-F5344CB8AC3E}">
        <p14:creationId xmlns:p14="http://schemas.microsoft.com/office/powerpoint/2010/main" val="2898607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compliance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32</a:t>
            </a:fld>
            <a:endParaRPr lang="en-US"/>
          </a:p>
        </p:txBody>
      </p:sp>
    </p:spTree>
    <p:extLst>
      <p:ext uri="{BB962C8B-B14F-4D97-AF65-F5344CB8AC3E}">
        <p14:creationId xmlns:p14="http://schemas.microsoft.com/office/powerpoint/2010/main" val="758906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3</a:t>
            </a:fld>
            <a:endParaRPr lang="en-US"/>
          </a:p>
        </p:txBody>
      </p:sp>
    </p:spTree>
    <p:extLst>
      <p:ext uri="{BB962C8B-B14F-4D97-AF65-F5344CB8AC3E}">
        <p14:creationId xmlns:p14="http://schemas.microsoft.com/office/powerpoint/2010/main" val="3806060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group or individuals time to discuss and then they will present their ideas. You will pop up the next 4 slides when each factor is being discussed. Please allow time for brainstorming and debriefing. </a:t>
            </a:r>
          </a:p>
        </p:txBody>
      </p:sp>
      <p:sp>
        <p:nvSpPr>
          <p:cNvPr id="4" name="Slide Number Placeholder 3"/>
          <p:cNvSpPr>
            <a:spLocks noGrp="1"/>
          </p:cNvSpPr>
          <p:nvPr>
            <p:ph type="sldNum" sz="quarter" idx="10"/>
          </p:nvPr>
        </p:nvSpPr>
        <p:spPr/>
        <p:txBody>
          <a:bodyPr/>
          <a:lstStyle/>
          <a:p>
            <a:fld id="{4D389507-494A-49F9-861A-397B2E1ACEDF}" type="slidenum">
              <a:rPr lang="en-US" smtClean="0"/>
              <a:t>33</a:t>
            </a:fld>
            <a:endParaRPr lang="en-US"/>
          </a:p>
        </p:txBody>
      </p:sp>
    </p:spTree>
    <p:extLst>
      <p:ext uri="{BB962C8B-B14F-4D97-AF65-F5344CB8AC3E}">
        <p14:creationId xmlns:p14="http://schemas.microsoft.com/office/powerpoint/2010/main" val="7834431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the group or individuals time to discuss and then they will present their ideas. You will pop up the next 4 slides when each factor is being discussed. Please allow time for brainstorming and debriefing. </a:t>
            </a:r>
          </a:p>
          <a:p>
            <a:endParaRPr lang="en-US" dirty="0"/>
          </a:p>
          <a:p>
            <a:r>
              <a:rPr lang="en-US" dirty="0"/>
              <a:t>Recommended approach: count off- 1-4. We do not want to have people only learning about their own profile.</a:t>
            </a:r>
          </a:p>
          <a:p>
            <a:r>
              <a:rPr lang="en-US" dirty="0"/>
              <a:t>Webinar- Use Breakout Rooms</a:t>
            </a:r>
          </a:p>
          <a:p>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bg1"/>
                </a:solidFill>
              </a:rPr>
              <a:t>First Step- (Go to dealership, research, Consult others, </a:t>
            </a:r>
            <a:r>
              <a:rPr lang="en-US" dirty="0" err="1">
                <a:solidFill>
                  <a:schemeClr val="bg1"/>
                </a:solidFill>
              </a:rPr>
              <a:t>etc</a:t>
            </a:r>
            <a:r>
              <a:rPr lang="en-US" dirty="0">
                <a:solidFill>
                  <a:schemeClr val="bg1"/>
                </a:solidFill>
              </a:rPr>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bg1"/>
                </a:solidFill>
              </a:rPr>
              <a:t>Features- (safety, warranty, Bluetooth, rims, Horse Power </a:t>
            </a:r>
            <a:r>
              <a:rPr lang="en-US" dirty="0" err="1">
                <a:solidFill>
                  <a:schemeClr val="bg1"/>
                </a:solidFill>
              </a:rPr>
              <a:t>etc</a:t>
            </a:r>
            <a:r>
              <a:rPr lang="en-US" dirty="0">
                <a:solidFill>
                  <a:schemeClr val="bg1"/>
                </a:solidFill>
              </a:rPr>
              <a:t>)</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bg1"/>
                </a:solidFill>
              </a:rPr>
              <a:t>Buy at first dealership or shop around? Online? In person?</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dirty="0">
                <a:solidFill>
                  <a:schemeClr val="bg1"/>
                </a:solidFill>
              </a:rPr>
              <a:t>Car- For speed? Safety? Flashy? Reliability? Price conscious? Eco-Friendly?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34</a:t>
            </a:fld>
            <a:endParaRPr lang="en-US"/>
          </a:p>
        </p:txBody>
      </p:sp>
    </p:spTree>
    <p:extLst>
      <p:ext uri="{BB962C8B-B14F-4D97-AF65-F5344CB8AC3E}">
        <p14:creationId xmlns:p14="http://schemas.microsoft.com/office/powerpoint/2010/main" val="1821837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this slide when the dominance factor car idea is being discussed. </a:t>
            </a:r>
          </a:p>
        </p:txBody>
      </p:sp>
      <p:sp>
        <p:nvSpPr>
          <p:cNvPr id="4" name="Slide Number Placeholder 3"/>
          <p:cNvSpPr>
            <a:spLocks noGrp="1"/>
          </p:cNvSpPr>
          <p:nvPr>
            <p:ph type="sldNum" sz="quarter" idx="10"/>
          </p:nvPr>
        </p:nvSpPr>
        <p:spPr/>
        <p:txBody>
          <a:bodyPr/>
          <a:lstStyle/>
          <a:p>
            <a:fld id="{4D389507-494A-49F9-861A-397B2E1ACEDF}" type="slidenum">
              <a:rPr lang="en-US" smtClean="0"/>
              <a:t>35</a:t>
            </a:fld>
            <a:endParaRPr lang="en-US"/>
          </a:p>
        </p:txBody>
      </p:sp>
    </p:spTree>
    <p:extLst>
      <p:ext uri="{BB962C8B-B14F-4D97-AF65-F5344CB8AC3E}">
        <p14:creationId xmlns:p14="http://schemas.microsoft.com/office/powerpoint/2010/main" val="23931345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influence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36</a:t>
            </a:fld>
            <a:endParaRPr lang="en-US"/>
          </a:p>
        </p:txBody>
      </p:sp>
    </p:spTree>
    <p:extLst>
      <p:ext uri="{BB962C8B-B14F-4D97-AF65-F5344CB8AC3E}">
        <p14:creationId xmlns:p14="http://schemas.microsoft.com/office/powerpoint/2010/main" val="780063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steadiness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37</a:t>
            </a:fld>
            <a:endParaRPr lang="en-US"/>
          </a:p>
        </p:txBody>
      </p:sp>
    </p:spTree>
    <p:extLst>
      <p:ext uri="{BB962C8B-B14F-4D97-AF65-F5344CB8AC3E}">
        <p14:creationId xmlns:p14="http://schemas.microsoft.com/office/powerpoint/2010/main" val="447698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 this slide when the compliance factor car idea is being discussed.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38</a:t>
            </a:fld>
            <a:endParaRPr lang="en-US"/>
          </a:p>
        </p:txBody>
      </p:sp>
    </p:spTree>
    <p:extLst>
      <p:ext uri="{BB962C8B-B14F-4D97-AF65-F5344CB8AC3E}">
        <p14:creationId xmlns:p14="http://schemas.microsoft.com/office/powerpoint/2010/main" val="38164704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webinar will focus on being able to situationally flex your behavior. </a:t>
            </a:r>
          </a:p>
        </p:txBody>
      </p:sp>
      <p:sp>
        <p:nvSpPr>
          <p:cNvPr id="4" name="Slide Number Placeholder 3"/>
          <p:cNvSpPr>
            <a:spLocks noGrp="1"/>
          </p:cNvSpPr>
          <p:nvPr>
            <p:ph type="sldNum" sz="quarter" idx="10"/>
          </p:nvPr>
        </p:nvSpPr>
        <p:spPr/>
        <p:txBody>
          <a:bodyPr/>
          <a:lstStyle/>
          <a:p>
            <a:fld id="{CC79B392-5AD2-4F45-BE17-51E99168662C}" type="slidenum">
              <a:rPr lang="en-US" smtClean="0"/>
              <a:pPr/>
              <a:t>39</a:t>
            </a:fld>
            <a:endParaRPr lang="en-US"/>
          </a:p>
        </p:txBody>
      </p:sp>
    </p:spTree>
    <p:extLst>
      <p:ext uri="{BB962C8B-B14F-4D97-AF65-F5344CB8AC3E}">
        <p14:creationId xmlns:p14="http://schemas.microsoft.com/office/powerpoint/2010/main" val="42596483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40</a:t>
            </a:fld>
            <a:endParaRPr lang="en-US"/>
          </a:p>
        </p:txBody>
      </p:sp>
    </p:spTree>
    <p:extLst>
      <p:ext uri="{BB962C8B-B14F-4D97-AF65-F5344CB8AC3E}">
        <p14:creationId xmlns:p14="http://schemas.microsoft.com/office/powerpoint/2010/main" val="27410421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 Allow time for discussion. </a:t>
            </a:r>
          </a:p>
        </p:txBody>
      </p:sp>
      <p:sp>
        <p:nvSpPr>
          <p:cNvPr id="4" name="Slide Number Placeholder 3"/>
          <p:cNvSpPr>
            <a:spLocks noGrp="1"/>
          </p:cNvSpPr>
          <p:nvPr>
            <p:ph type="sldNum" sz="quarter" idx="10"/>
          </p:nvPr>
        </p:nvSpPr>
        <p:spPr/>
        <p:txBody>
          <a:bodyPr/>
          <a:lstStyle/>
          <a:p>
            <a:fld id="{4D389507-494A-49F9-861A-397B2E1ACEDF}" type="slidenum">
              <a:rPr lang="en-US" smtClean="0"/>
              <a:t>41</a:t>
            </a:fld>
            <a:endParaRPr lang="en-US"/>
          </a:p>
        </p:txBody>
      </p:sp>
    </p:spTree>
    <p:extLst>
      <p:ext uri="{BB962C8B-B14F-4D97-AF65-F5344CB8AC3E}">
        <p14:creationId xmlns:p14="http://schemas.microsoft.com/office/powerpoint/2010/main" val="2616674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for answers to discussion. </a:t>
            </a:r>
          </a:p>
        </p:txBody>
      </p:sp>
      <p:sp>
        <p:nvSpPr>
          <p:cNvPr id="4" name="Slide Number Placeholder 3"/>
          <p:cNvSpPr>
            <a:spLocks noGrp="1"/>
          </p:cNvSpPr>
          <p:nvPr>
            <p:ph type="sldNum" sz="quarter" idx="10"/>
          </p:nvPr>
        </p:nvSpPr>
        <p:spPr/>
        <p:txBody>
          <a:bodyPr/>
          <a:lstStyle/>
          <a:p>
            <a:fld id="{4D389507-494A-49F9-861A-397B2E1ACEDF}" type="slidenum">
              <a:rPr lang="en-US" smtClean="0"/>
              <a:t>42</a:t>
            </a:fld>
            <a:endParaRPr lang="en-US"/>
          </a:p>
        </p:txBody>
      </p:sp>
    </p:spTree>
    <p:extLst>
      <p:ext uri="{BB962C8B-B14F-4D97-AF65-F5344CB8AC3E}">
        <p14:creationId xmlns:p14="http://schemas.microsoft.com/office/powerpoint/2010/main" val="2543252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4</a:t>
            </a:fld>
            <a:endParaRPr lang="en-US"/>
          </a:p>
        </p:txBody>
      </p:sp>
    </p:spTree>
    <p:extLst>
      <p:ext uri="{BB962C8B-B14F-4D97-AF65-F5344CB8AC3E}">
        <p14:creationId xmlns:p14="http://schemas.microsoft.com/office/powerpoint/2010/main" val="2302051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Allow time for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43</a:t>
            </a:fld>
            <a:endParaRPr lang="en-US"/>
          </a:p>
        </p:txBody>
      </p:sp>
    </p:spTree>
    <p:extLst>
      <p:ext uri="{BB962C8B-B14F-4D97-AF65-F5344CB8AC3E}">
        <p14:creationId xmlns:p14="http://schemas.microsoft.com/office/powerpoint/2010/main" val="36078219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for answers to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44</a:t>
            </a:fld>
            <a:endParaRPr lang="en-US"/>
          </a:p>
        </p:txBody>
      </p:sp>
    </p:spTree>
    <p:extLst>
      <p:ext uri="{BB962C8B-B14F-4D97-AF65-F5344CB8AC3E}">
        <p14:creationId xmlns:p14="http://schemas.microsoft.com/office/powerpoint/2010/main" val="14986907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Allow time for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45</a:t>
            </a:fld>
            <a:endParaRPr lang="en-US"/>
          </a:p>
        </p:txBody>
      </p:sp>
    </p:spTree>
    <p:extLst>
      <p:ext uri="{BB962C8B-B14F-4D97-AF65-F5344CB8AC3E}">
        <p14:creationId xmlns:p14="http://schemas.microsoft.com/office/powerpoint/2010/main" val="27019549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for answers to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46</a:t>
            </a:fld>
            <a:endParaRPr lang="en-US"/>
          </a:p>
        </p:txBody>
      </p:sp>
    </p:spTree>
    <p:extLst>
      <p:ext uri="{BB962C8B-B14F-4D97-AF65-F5344CB8AC3E}">
        <p14:creationId xmlns:p14="http://schemas.microsoft.com/office/powerpoint/2010/main" val="22216897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the slide. Allow time for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47</a:t>
            </a:fld>
            <a:endParaRPr lang="en-US"/>
          </a:p>
        </p:txBody>
      </p:sp>
    </p:spTree>
    <p:extLst>
      <p:ext uri="{BB962C8B-B14F-4D97-AF65-F5344CB8AC3E}">
        <p14:creationId xmlns:p14="http://schemas.microsoft.com/office/powerpoint/2010/main" val="39941474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this slide for answers to discussion. </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48</a:t>
            </a:fld>
            <a:endParaRPr lang="en-US"/>
          </a:p>
        </p:txBody>
      </p:sp>
    </p:spTree>
    <p:extLst>
      <p:ext uri="{BB962C8B-B14F-4D97-AF65-F5344CB8AC3E}">
        <p14:creationId xmlns:p14="http://schemas.microsoft.com/office/powerpoint/2010/main" val="16514691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Be able to use all 12 sub-factors situationally. Notice we said SITUATIONALLY, not SIMULTANIOUSLY. </a:t>
            </a:r>
          </a:p>
        </p:txBody>
      </p:sp>
      <p:sp>
        <p:nvSpPr>
          <p:cNvPr id="4" name="Slide Number Placeholder 3"/>
          <p:cNvSpPr>
            <a:spLocks noGrp="1"/>
          </p:cNvSpPr>
          <p:nvPr>
            <p:ph type="sldNum" sz="quarter" idx="10"/>
          </p:nvPr>
        </p:nvSpPr>
        <p:spPr/>
        <p:txBody>
          <a:bodyPr/>
          <a:lstStyle/>
          <a:p>
            <a:fld id="{4D389507-494A-49F9-861A-397B2E1ACEDF}" type="slidenum">
              <a:rPr lang="en-US" smtClean="0"/>
              <a:t>49</a:t>
            </a:fld>
            <a:endParaRPr lang="en-US"/>
          </a:p>
        </p:txBody>
      </p:sp>
    </p:spTree>
    <p:extLst>
      <p:ext uri="{BB962C8B-B14F-4D97-AF65-F5344CB8AC3E}">
        <p14:creationId xmlns:p14="http://schemas.microsoft.com/office/powerpoint/2010/main" val="21947171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Informational slide so that you understand where sub-factors come from and how to find them. </a:t>
            </a:r>
          </a:p>
        </p:txBody>
      </p:sp>
      <p:sp>
        <p:nvSpPr>
          <p:cNvPr id="4" name="Slide Number Placeholder 3"/>
          <p:cNvSpPr>
            <a:spLocks noGrp="1"/>
          </p:cNvSpPr>
          <p:nvPr>
            <p:ph type="sldNum" sz="quarter" idx="10"/>
          </p:nvPr>
        </p:nvSpPr>
        <p:spPr/>
        <p:txBody>
          <a:bodyPr/>
          <a:lstStyle/>
          <a:p>
            <a:fld id="{4D389507-494A-49F9-861A-397B2E1ACEDF}" type="slidenum">
              <a:rPr lang="en-US" smtClean="0"/>
              <a:t>50</a:t>
            </a:fld>
            <a:endParaRPr lang="en-US"/>
          </a:p>
        </p:txBody>
      </p:sp>
    </p:spTree>
    <p:extLst>
      <p:ext uri="{BB962C8B-B14F-4D97-AF65-F5344CB8AC3E}">
        <p14:creationId xmlns:p14="http://schemas.microsoft.com/office/powerpoint/2010/main" val="37271892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notes are for preparation and understanding of the slides to follow- It is best to understand these notes and use a shorthand version of these notes for your actual presentation***</a:t>
            </a:r>
          </a:p>
          <a:p>
            <a:endParaRPr lang="en-US" dirty="0"/>
          </a:p>
          <a:p>
            <a:r>
              <a:rPr lang="en-US" dirty="0"/>
              <a:t>Here we are examining the D factor vs the I factor. We refer to this Sub-Factor Spectrum as Efficiency vs Friendliness.</a:t>
            </a:r>
          </a:p>
          <a:p>
            <a:endParaRPr lang="en-US" dirty="0"/>
          </a:p>
          <a:p>
            <a:r>
              <a:rPr lang="en-US" dirty="0"/>
              <a:t>(left side) When someone’s Dominance Score is greater than their Influence Score, they will tend to be more Efficient than Friendly.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side) When someone’s Influence Score is greater than their Dominance Score, they will tend to be more Friendly than Efficient.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Both Efficiency and Friendliness are great strengths to use, but must be used at the appropriate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bigger the gap between the 2 scores, the more heavily a person will tend to lean on their Driving Sub-Factor and the more energy or focus it will take to shift to their opposing Sub-Factor.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Slide to Highlight grey “balanced” box****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(*middle of screen*) If the 2 factor scores are close to or exactly even then the person is likely to display a good balance between the 2 sub-factors.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Someone who has a good balance between Efficiency and Friendliness will be productive and communicate effectively. It should be relatively easy for this person to shift back and forth between being efficient and friendly.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slide to highlight top (RED)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someone with a High D and Low I (30-40 point gap) would tend to be much more Efficient than Friendly. This person would need to consciously “Dial Up” their Influence (Friendliness) and “Dial Down” their Dominance (Efficiency) in situations that require a more friendly approach. This will initially take a lot of effort, but the more they practice “Dialing Up” their Influence (Friendliness) the easier it will become to shift between the 2 sub-factors and display the appropriate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to highlight bottom (Blue) box****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we see someone with a High I and Low D (30-40 point gap) would tend to be much more Friendly than Efficient. This person would need to consciously “Dial Up” their Dominance (Efficiency) and “Dial Down” their Influence (Friendliness) in situations that require a more Efficient approach. Again, this will initially take a lot of effort, but the more they practice “Dialing Up” their Dominance (Efficiency) the easier it will become to shift between the 2 sub-factors and display the appropriate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Please note: There is such a thing as Dialing Up “Too high”. As you can see, if we dial up our Dominance too high and move PAST efficiency and become too task oriented we can become Rushed and have Tunnel Vision. If we Dial Up our Influence too high and focus too much on being People Oriented we can get to a place of Passive Leadership and Insecurity. The key is to learn how to effectively use both Sub-Factors and identify which is most appropriate for any given situation. Use your Sub-Factor pages from your report to identify your 3 Opposing Sub-Factors. These Opposing Sub-Factors are a good place to start when practicing Flexing Your Behavior.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51</a:t>
            </a:fld>
            <a:endParaRPr lang="en-US"/>
          </a:p>
        </p:txBody>
      </p:sp>
    </p:spTree>
    <p:extLst>
      <p:ext uri="{BB962C8B-B14F-4D97-AF65-F5344CB8AC3E}">
        <p14:creationId xmlns:p14="http://schemas.microsoft.com/office/powerpoint/2010/main" val="1658734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54</a:t>
            </a:fld>
            <a:endParaRPr lang="en-US"/>
          </a:p>
        </p:txBody>
      </p:sp>
    </p:spTree>
    <p:extLst>
      <p:ext uri="{BB962C8B-B14F-4D97-AF65-F5344CB8AC3E}">
        <p14:creationId xmlns:p14="http://schemas.microsoft.com/office/powerpoint/2010/main" val="314765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9B392-5AD2-4F45-BE17-51E99168662C}" type="slidenum">
              <a:rPr lang="en-US" smtClean="0"/>
              <a:pPr/>
              <a:t>5</a:t>
            </a:fld>
            <a:endParaRPr lang="en-US"/>
          </a:p>
        </p:txBody>
      </p:sp>
    </p:spTree>
    <p:extLst>
      <p:ext uri="{BB962C8B-B14F-4D97-AF65-F5344CB8AC3E}">
        <p14:creationId xmlns:p14="http://schemas.microsoft.com/office/powerpoint/2010/main" val="27825443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team behavior report section you will take them through their actual team report. The following slides are meant for reference in helping you understand what is in the report. </a:t>
            </a:r>
          </a:p>
          <a:p>
            <a:endParaRPr lang="en-US" dirty="0"/>
          </a:p>
          <a:p>
            <a:r>
              <a:rPr lang="en-US" dirty="0"/>
              <a:t>Note to instructors: Slides on Team Leaders are here for your information, these slides would not be used with the group.</a:t>
            </a:r>
          </a:p>
        </p:txBody>
      </p:sp>
      <p:sp>
        <p:nvSpPr>
          <p:cNvPr id="4" name="Slide Number Placeholder 3"/>
          <p:cNvSpPr>
            <a:spLocks noGrp="1"/>
          </p:cNvSpPr>
          <p:nvPr>
            <p:ph type="sldNum" sz="quarter" idx="10"/>
          </p:nvPr>
        </p:nvSpPr>
        <p:spPr/>
        <p:txBody>
          <a:bodyPr/>
          <a:lstStyle/>
          <a:p>
            <a:fld id="{CC79B392-5AD2-4F45-BE17-51E99168662C}" type="slidenum">
              <a:rPr lang="en-US" smtClean="0"/>
              <a:pPr/>
              <a:t>57</a:t>
            </a:fld>
            <a:endParaRPr lang="en-US"/>
          </a:p>
        </p:txBody>
      </p:sp>
    </p:spTree>
    <p:extLst>
      <p:ext uri="{BB962C8B-B14F-4D97-AF65-F5344CB8AC3E}">
        <p14:creationId xmlns:p14="http://schemas.microsoft.com/office/powerpoint/2010/main" val="42389984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and locate corresponding numbers.</a:t>
            </a:r>
          </a:p>
        </p:txBody>
      </p:sp>
      <p:sp>
        <p:nvSpPr>
          <p:cNvPr id="4" name="Slide Number Placeholder 3"/>
          <p:cNvSpPr>
            <a:spLocks noGrp="1"/>
          </p:cNvSpPr>
          <p:nvPr>
            <p:ph type="sldNum" sz="quarter" idx="10"/>
          </p:nvPr>
        </p:nvSpPr>
        <p:spPr/>
        <p:txBody>
          <a:bodyPr/>
          <a:lstStyle/>
          <a:p>
            <a:fld id="{4D389507-494A-49F9-861A-397B2E1ACEDF}" type="slidenum">
              <a:rPr lang="en-US" smtClean="0"/>
              <a:t>58</a:t>
            </a:fld>
            <a:endParaRPr lang="en-US"/>
          </a:p>
        </p:txBody>
      </p:sp>
    </p:spTree>
    <p:extLst>
      <p:ext uri="{BB962C8B-B14F-4D97-AF65-F5344CB8AC3E}">
        <p14:creationId xmlns:p14="http://schemas.microsoft.com/office/powerpoint/2010/main" val="115272404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59</a:t>
            </a:fld>
            <a:endParaRPr lang="en-US"/>
          </a:p>
        </p:txBody>
      </p:sp>
    </p:spTree>
    <p:extLst>
      <p:ext uri="{BB962C8B-B14F-4D97-AF65-F5344CB8AC3E}">
        <p14:creationId xmlns:p14="http://schemas.microsoft.com/office/powerpoint/2010/main" val="27606062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60</a:t>
            </a:fld>
            <a:endParaRPr lang="en-US"/>
          </a:p>
        </p:txBody>
      </p:sp>
    </p:spTree>
    <p:extLst>
      <p:ext uri="{BB962C8B-B14F-4D97-AF65-F5344CB8AC3E}">
        <p14:creationId xmlns:p14="http://schemas.microsoft.com/office/powerpoint/2010/main" val="8369073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61</a:t>
            </a:fld>
            <a:endParaRPr lang="en-US"/>
          </a:p>
        </p:txBody>
      </p:sp>
    </p:spTree>
    <p:extLst>
      <p:ext uri="{BB962C8B-B14F-4D97-AF65-F5344CB8AC3E}">
        <p14:creationId xmlns:p14="http://schemas.microsoft.com/office/powerpoint/2010/main" val="36501783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62</a:t>
            </a:fld>
            <a:endParaRPr lang="en-US"/>
          </a:p>
        </p:txBody>
      </p:sp>
    </p:spTree>
    <p:extLst>
      <p:ext uri="{BB962C8B-B14F-4D97-AF65-F5344CB8AC3E}">
        <p14:creationId xmlns:p14="http://schemas.microsoft.com/office/powerpoint/2010/main" val="9744006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63</a:t>
            </a:fld>
            <a:endParaRPr lang="en-US"/>
          </a:p>
        </p:txBody>
      </p:sp>
    </p:spTree>
    <p:extLst>
      <p:ext uri="{BB962C8B-B14F-4D97-AF65-F5344CB8AC3E}">
        <p14:creationId xmlns:p14="http://schemas.microsoft.com/office/powerpoint/2010/main" val="27991602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 and locate corresponding numbers.</a:t>
            </a:r>
          </a:p>
          <a:p>
            <a:endParaRPr lang="en-US" dirty="0"/>
          </a:p>
        </p:txBody>
      </p:sp>
      <p:sp>
        <p:nvSpPr>
          <p:cNvPr id="4" name="Slide Number Placeholder 3"/>
          <p:cNvSpPr>
            <a:spLocks noGrp="1"/>
          </p:cNvSpPr>
          <p:nvPr>
            <p:ph type="sldNum" sz="quarter" idx="10"/>
          </p:nvPr>
        </p:nvSpPr>
        <p:spPr/>
        <p:txBody>
          <a:bodyPr/>
          <a:lstStyle/>
          <a:p>
            <a:fld id="{4D389507-494A-49F9-861A-397B2E1ACEDF}" type="slidenum">
              <a:rPr lang="en-US" smtClean="0"/>
              <a:t>64</a:t>
            </a:fld>
            <a:endParaRPr lang="en-US"/>
          </a:p>
        </p:txBody>
      </p:sp>
    </p:spTree>
    <p:extLst>
      <p:ext uri="{BB962C8B-B14F-4D97-AF65-F5344CB8AC3E}">
        <p14:creationId xmlns:p14="http://schemas.microsoft.com/office/powerpoint/2010/main" val="2959688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questions are in the report. Use them for a group discussion about the team’s tendencies. How does the group function? How can it improve?</a:t>
            </a:r>
          </a:p>
        </p:txBody>
      </p:sp>
      <p:sp>
        <p:nvSpPr>
          <p:cNvPr id="4" name="Slide Number Placeholder 3"/>
          <p:cNvSpPr>
            <a:spLocks noGrp="1"/>
          </p:cNvSpPr>
          <p:nvPr>
            <p:ph type="sldNum" sz="quarter" idx="10"/>
          </p:nvPr>
        </p:nvSpPr>
        <p:spPr/>
        <p:txBody>
          <a:bodyPr/>
          <a:lstStyle/>
          <a:p>
            <a:fld id="{B9358FAE-35F7-4E4C-882F-837B20E1BD35}" type="slidenum">
              <a:rPr lang="en-US" smtClean="0"/>
              <a:t>65</a:t>
            </a:fld>
            <a:endParaRPr lang="en-US"/>
          </a:p>
        </p:txBody>
      </p:sp>
    </p:spTree>
    <p:extLst>
      <p:ext uri="{BB962C8B-B14F-4D97-AF65-F5344CB8AC3E}">
        <p14:creationId xmlns:p14="http://schemas.microsoft.com/office/powerpoint/2010/main" val="24993848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Team behavior report will take the team through the 9 steps of a highly successful team. Each step will have useful factors and tips for driving your team for success.</a:t>
            </a:r>
          </a:p>
        </p:txBody>
      </p:sp>
      <p:sp>
        <p:nvSpPr>
          <p:cNvPr id="4" name="Slide Number Placeholder 3"/>
          <p:cNvSpPr>
            <a:spLocks noGrp="1"/>
          </p:cNvSpPr>
          <p:nvPr>
            <p:ph type="sldNum" sz="quarter" idx="10"/>
          </p:nvPr>
        </p:nvSpPr>
        <p:spPr/>
        <p:txBody>
          <a:bodyPr/>
          <a:lstStyle/>
          <a:p>
            <a:fld id="{4D389507-494A-49F9-861A-397B2E1ACEDF}" type="slidenum">
              <a:rPr lang="en-US" smtClean="0"/>
              <a:t>66</a:t>
            </a:fld>
            <a:endParaRPr lang="en-US"/>
          </a:p>
        </p:txBody>
      </p:sp>
    </p:spTree>
    <p:extLst>
      <p:ext uri="{BB962C8B-B14F-4D97-AF65-F5344CB8AC3E}">
        <p14:creationId xmlns:p14="http://schemas.microsoft.com/office/powerpoint/2010/main" val="575080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 slide.</a:t>
            </a:r>
          </a:p>
        </p:txBody>
      </p:sp>
      <p:sp>
        <p:nvSpPr>
          <p:cNvPr id="4" name="Slide Number Placeholder 3"/>
          <p:cNvSpPr>
            <a:spLocks noGrp="1"/>
          </p:cNvSpPr>
          <p:nvPr>
            <p:ph type="sldNum" sz="quarter" idx="10"/>
          </p:nvPr>
        </p:nvSpPr>
        <p:spPr/>
        <p:txBody>
          <a:bodyPr/>
          <a:lstStyle/>
          <a:p>
            <a:fld id="{4D389507-494A-49F9-861A-397B2E1ACEDF}" type="slidenum">
              <a:rPr lang="en-US" smtClean="0"/>
              <a:t>6</a:t>
            </a:fld>
            <a:endParaRPr lang="en-US"/>
          </a:p>
        </p:txBody>
      </p:sp>
    </p:spTree>
    <p:extLst>
      <p:ext uri="{BB962C8B-B14F-4D97-AF65-F5344CB8AC3E}">
        <p14:creationId xmlns:p14="http://schemas.microsoft.com/office/powerpoint/2010/main" val="26934573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match with numbers</a:t>
            </a:r>
          </a:p>
        </p:txBody>
      </p:sp>
      <p:sp>
        <p:nvSpPr>
          <p:cNvPr id="4" name="Slide Number Placeholder 3"/>
          <p:cNvSpPr>
            <a:spLocks noGrp="1"/>
          </p:cNvSpPr>
          <p:nvPr>
            <p:ph type="sldNum" sz="quarter" idx="10"/>
          </p:nvPr>
        </p:nvSpPr>
        <p:spPr/>
        <p:txBody>
          <a:bodyPr/>
          <a:lstStyle/>
          <a:p>
            <a:fld id="{4D389507-494A-49F9-861A-397B2E1ACEDF}" type="slidenum">
              <a:rPr lang="en-US" smtClean="0"/>
              <a:t>67</a:t>
            </a:fld>
            <a:endParaRPr lang="en-US"/>
          </a:p>
        </p:txBody>
      </p:sp>
    </p:spTree>
    <p:extLst>
      <p:ext uri="{BB962C8B-B14F-4D97-AF65-F5344CB8AC3E}">
        <p14:creationId xmlns:p14="http://schemas.microsoft.com/office/powerpoint/2010/main" val="360581775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of the 9 steps will have tips on how to cooperate with the different profiles.</a:t>
            </a:r>
          </a:p>
        </p:txBody>
      </p:sp>
      <p:sp>
        <p:nvSpPr>
          <p:cNvPr id="4" name="Slide Number Placeholder 3"/>
          <p:cNvSpPr>
            <a:spLocks noGrp="1"/>
          </p:cNvSpPr>
          <p:nvPr>
            <p:ph type="sldNum" sz="quarter" idx="10"/>
          </p:nvPr>
        </p:nvSpPr>
        <p:spPr/>
        <p:txBody>
          <a:bodyPr/>
          <a:lstStyle/>
          <a:p>
            <a:fld id="{4D389507-494A-49F9-861A-397B2E1ACEDF}" type="slidenum">
              <a:rPr lang="en-US" smtClean="0"/>
              <a:t>68</a:t>
            </a:fld>
            <a:endParaRPr lang="en-US"/>
          </a:p>
        </p:txBody>
      </p:sp>
    </p:spTree>
    <p:extLst>
      <p:ext uri="{BB962C8B-B14F-4D97-AF65-F5344CB8AC3E}">
        <p14:creationId xmlns:p14="http://schemas.microsoft.com/office/powerpoint/2010/main" val="1998958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summary and scores page is the first page of the report that is personalized to you and displays your DISC results.</a:t>
            </a:r>
          </a:p>
        </p:txBody>
      </p:sp>
      <p:sp>
        <p:nvSpPr>
          <p:cNvPr id="4" name="Slide Number Placeholder 3"/>
          <p:cNvSpPr>
            <a:spLocks noGrp="1"/>
          </p:cNvSpPr>
          <p:nvPr>
            <p:ph type="sldNum" sz="quarter" idx="10"/>
          </p:nvPr>
        </p:nvSpPr>
        <p:spPr/>
        <p:txBody>
          <a:bodyPr/>
          <a:lstStyle/>
          <a:p>
            <a:fld id="{CC79B392-5AD2-4F45-BE17-51E99168662C}" type="slidenum">
              <a:rPr lang="en-US" smtClean="0"/>
              <a:pPr/>
              <a:t>7</a:t>
            </a:fld>
            <a:endParaRPr lang="en-US"/>
          </a:p>
        </p:txBody>
      </p:sp>
    </p:spTree>
    <p:extLst>
      <p:ext uri="{BB962C8B-B14F-4D97-AF65-F5344CB8AC3E}">
        <p14:creationId xmlns:p14="http://schemas.microsoft.com/office/powerpoint/2010/main" val="1037501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 Just because you have a Low I  or S Factor score does not mean that it is not part of who you are. Each person has each factor in them and can use that factor. </a:t>
            </a:r>
          </a:p>
        </p:txBody>
      </p:sp>
      <p:sp>
        <p:nvSpPr>
          <p:cNvPr id="4" name="Slide Number Placeholder 3"/>
          <p:cNvSpPr>
            <a:spLocks noGrp="1"/>
          </p:cNvSpPr>
          <p:nvPr>
            <p:ph type="sldNum" sz="quarter" idx="10"/>
          </p:nvPr>
        </p:nvSpPr>
        <p:spPr/>
        <p:txBody>
          <a:bodyPr/>
          <a:lstStyle/>
          <a:p>
            <a:fld id="{4D389507-494A-49F9-861A-397B2E1ACEDF}" type="slidenum">
              <a:rPr lang="en-US" smtClean="0"/>
              <a:t>8</a:t>
            </a:fld>
            <a:endParaRPr lang="en-US"/>
          </a:p>
        </p:txBody>
      </p:sp>
    </p:spTree>
    <p:extLst>
      <p:ext uri="{BB962C8B-B14F-4D97-AF65-F5344CB8AC3E}">
        <p14:creationId xmlns:p14="http://schemas.microsoft.com/office/powerpoint/2010/main" val="11810124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Strengths come from the individual factor scores.</a:t>
            </a:r>
          </a:p>
          <a:p>
            <a:r>
              <a:rPr lang="en-US" dirty="0"/>
              <a:t>Challenges come from the DISCflex pattern. </a:t>
            </a:r>
          </a:p>
          <a:p>
            <a:r>
              <a:rPr lang="en-US" dirty="0"/>
              <a:t>The challenges will only focus on the elevated factor(s) in your pattern, so if you forget to use those other factors then you can run into problems. Our hopes are you can use this to overcome these challenges, and you may find a couple you already have. </a:t>
            </a:r>
          </a:p>
        </p:txBody>
      </p:sp>
      <p:sp>
        <p:nvSpPr>
          <p:cNvPr id="4" name="Slide Number Placeholder 3"/>
          <p:cNvSpPr>
            <a:spLocks noGrp="1"/>
          </p:cNvSpPr>
          <p:nvPr>
            <p:ph type="sldNum" sz="quarter" idx="10"/>
          </p:nvPr>
        </p:nvSpPr>
        <p:spPr/>
        <p:txBody>
          <a:bodyPr/>
          <a:lstStyle/>
          <a:p>
            <a:fld id="{4D389507-494A-49F9-861A-397B2E1ACEDF}" type="slidenum">
              <a:rPr lang="en-US" smtClean="0"/>
              <a:t>9</a:t>
            </a:fld>
            <a:endParaRPr lang="en-US"/>
          </a:p>
        </p:txBody>
      </p:sp>
    </p:spTree>
    <p:extLst>
      <p:ext uri="{BB962C8B-B14F-4D97-AF65-F5344CB8AC3E}">
        <p14:creationId xmlns:p14="http://schemas.microsoft.com/office/powerpoint/2010/main" val="26155076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DED23D8-E6CA-4EC8-B777-E16DFBF81A88}" type="datetimeFigureOut">
              <a:rPr lang="en-US" smtClean="0"/>
              <a:t>5/18/2020</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724019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4197254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3534721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99AB2F-35E1-4AF5-A2BA-BA83B34881C9}"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126378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981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DED23D8-E6CA-4EC8-B777-E16DFBF81A8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39994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DED23D8-E6CA-4EC8-B777-E16DFBF81A8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8887354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23D8-E6CA-4EC8-B777-E16DFBF81A8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312399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ED23D8-E6CA-4EC8-B777-E16DFBF81A88}" type="datetimeFigureOut">
              <a:rPr lang="en-US" smtClean="0"/>
              <a:t>5/18/2020</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49764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DED23D8-E6CA-4EC8-B777-E16DFBF81A88}"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228809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8DED23D8-E6CA-4EC8-B777-E16DFBF81A88}" type="datetimeFigureOut">
              <a:rPr lang="en-US" smtClean="0"/>
              <a:t>5/18/2020</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4136999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92240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ED23D8-E6CA-4EC8-B777-E16DFBF81A88}"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3071661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DED23D8-E6CA-4EC8-B777-E16DFBF81A88}"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322323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ED23D8-E6CA-4EC8-B777-E16DFBF81A88}"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29407229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1015008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DED23D8-E6CA-4EC8-B777-E16DFBF81A88}"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99AB2F-35E1-4AF5-A2BA-BA83B34881C9}" type="slidenum">
              <a:rPr lang="en-US" smtClean="0"/>
              <a:t>‹#›</a:t>
            </a:fld>
            <a:endParaRPr lang="en-US"/>
          </a:p>
        </p:txBody>
      </p:sp>
    </p:spTree>
    <p:extLst>
      <p:ext uri="{BB962C8B-B14F-4D97-AF65-F5344CB8AC3E}">
        <p14:creationId xmlns:p14="http://schemas.microsoft.com/office/powerpoint/2010/main" val="3589442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DED23D8-E6CA-4EC8-B777-E16DFBF81A88}" type="datetimeFigureOut">
              <a:rPr lang="en-US" smtClean="0"/>
              <a:t>5/18/2020</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F99AB2F-35E1-4AF5-A2BA-BA83B34881C9}" type="slidenum">
              <a:rPr lang="en-US" smtClean="0"/>
              <a:t>‹#›</a:t>
            </a:fld>
            <a:endParaRPr lang="en-US"/>
          </a:p>
        </p:txBody>
      </p:sp>
    </p:spTree>
    <p:extLst>
      <p:ext uri="{BB962C8B-B14F-4D97-AF65-F5344CB8AC3E}">
        <p14:creationId xmlns:p14="http://schemas.microsoft.com/office/powerpoint/2010/main" val="1962901755"/>
      </p:ext>
    </p:extLst>
  </p:cSld>
  <p:clrMap bg1="dk1" tx1="lt1" bg2="dk2" tx2="lt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 id="2147483898"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21.jpe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6.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30.png"/><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3.png"/><Relationship Id="rId14"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51.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52.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54.PN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54.PN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5.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058" y="2108549"/>
            <a:ext cx="5810510" cy="2855337"/>
          </a:xfrm>
          <a:prstGeom prst="rect">
            <a:avLst/>
          </a:prstGeom>
        </p:spPr>
      </p:pic>
    </p:spTree>
    <p:extLst>
      <p:ext uri="{BB962C8B-B14F-4D97-AF65-F5344CB8AC3E}">
        <p14:creationId xmlns:p14="http://schemas.microsoft.com/office/powerpoint/2010/main" val="2788084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1516499"/>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Motivators and Stressors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4" name="Picture 3">
            <a:extLst>
              <a:ext uri="{FF2B5EF4-FFF2-40B4-BE49-F238E27FC236}">
                <a16:creationId xmlns:a16="http://schemas.microsoft.com/office/drawing/2014/main" id="{235C6490-E22A-4DCD-8559-49BC9982C7DE}"/>
              </a:ext>
            </a:extLst>
          </p:cNvPr>
          <p:cNvPicPr>
            <a:picLocks noChangeAspect="1"/>
          </p:cNvPicPr>
          <p:nvPr/>
        </p:nvPicPr>
        <p:blipFill>
          <a:blip r:embed="rId4"/>
          <a:stretch>
            <a:fillRect/>
          </a:stretch>
        </p:blipFill>
        <p:spPr>
          <a:xfrm>
            <a:off x="6456977" y="1031917"/>
            <a:ext cx="4900606" cy="5027445"/>
          </a:xfrm>
          <a:prstGeom prst="rect">
            <a:avLst/>
          </a:prstGeom>
        </p:spPr>
      </p:pic>
    </p:spTree>
    <p:extLst>
      <p:ext uri="{BB962C8B-B14F-4D97-AF65-F5344CB8AC3E}">
        <p14:creationId xmlns:p14="http://schemas.microsoft.com/office/powerpoint/2010/main" val="1230618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7FE54D3E-4F37-4EB0-9C9E-D67A69D317F7}"/>
              </a:ext>
            </a:extLst>
          </p:cNvPr>
          <p:cNvPicPr>
            <a:picLocks noChangeAspect="1"/>
          </p:cNvPicPr>
          <p:nvPr/>
        </p:nvPicPr>
        <p:blipFill>
          <a:blip r:embed="rId3"/>
          <a:stretch>
            <a:fillRect/>
          </a:stretch>
        </p:blipFill>
        <p:spPr>
          <a:xfrm>
            <a:off x="6490576" y="4339139"/>
            <a:ext cx="5307320" cy="2238840"/>
          </a:xfrm>
          <a:prstGeom prst="rect">
            <a:avLst/>
          </a:prstGeom>
        </p:spPr>
      </p:pic>
      <p:pic>
        <p:nvPicPr>
          <p:cNvPr id="6" name="Picture 5">
            <a:extLst>
              <a:ext uri="{FF2B5EF4-FFF2-40B4-BE49-F238E27FC236}">
                <a16:creationId xmlns:a16="http://schemas.microsoft.com/office/drawing/2014/main" id="{F72C7917-0FA2-41F1-9E07-9C247560C8A9}"/>
              </a:ext>
            </a:extLst>
          </p:cNvPr>
          <p:cNvPicPr>
            <a:picLocks noChangeAspect="1"/>
          </p:cNvPicPr>
          <p:nvPr/>
        </p:nvPicPr>
        <p:blipFill>
          <a:blip r:embed="rId4"/>
          <a:stretch>
            <a:fillRect/>
          </a:stretch>
        </p:blipFill>
        <p:spPr>
          <a:xfrm>
            <a:off x="1166186" y="4253266"/>
            <a:ext cx="5324390" cy="2349404"/>
          </a:xfrm>
          <a:prstGeom prst="rect">
            <a:avLst/>
          </a:prstGeom>
        </p:spPr>
      </p:pic>
      <p:sp>
        <p:nvSpPr>
          <p:cNvPr id="2" name="Title 1"/>
          <p:cNvSpPr>
            <a:spLocks noGrp="1"/>
          </p:cNvSpPr>
          <p:nvPr>
            <p:ph type="title"/>
          </p:nvPr>
        </p:nvSpPr>
        <p:spPr>
          <a:xfrm>
            <a:off x="5409127" y="136449"/>
            <a:ext cx="6457682" cy="1293028"/>
          </a:xfrm>
        </p:spPr>
        <p:txBody>
          <a:bodyPr/>
          <a:lstStyle/>
          <a:p>
            <a:r>
              <a:rPr lang="en-US" dirty="0">
                <a:solidFill>
                  <a:schemeClr val="bg1"/>
                </a:solidFill>
                <a:latin typeface="Calibri" panose="020F0502020204030204" pitchFamily="34" charset="0"/>
              </a:rPr>
              <a:t>Motivators and stressors</a:t>
            </a:r>
          </a:p>
        </p:txBody>
      </p:sp>
      <p:sp>
        <p:nvSpPr>
          <p:cNvPr id="7" name="TextBox 6"/>
          <p:cNvSpPr txBox="1"/>
          <p:nvPr/>
        </p:nvSpPr>
        <p:spPr>
          <a:xfrm>
            <a:off x="1200982" y="3185654"/>
            <a:ext cx="4971217" cy="1107996"/>
          </a:xfrm>
          <a:prstGeom prst="rect">
            <a:avLst/>
          </a:prstGeom>
          <a:noFill/>
        </p:spPr>
        <p:txBody>
          <a:bodyPr wrap="square" rtlCol="0">
            <a:spAutoFit/>
          </a:bodyPr>
          <a:lstStyle/>
          <a:p>
            <a:r>
              <a:rPr lang="en-US" b="1" dirty="0">
                <a:solidFill>
                  <a:schemeClr val="bg1"/>
                </a:solidFill>
                <a:latin typeface="Calibri Light" panose="020F0302020204030204" pitchFamily="34" charset="0"/>
              </a:rPr>
              <a:t>Motivators:</a:t>
            </a:r>
          </a:p>
          <a:p>
            <a:r>
              <a:rPr lang="en-US" sz="1200" dirty="0">
                <a:solidFill>
                  <a:schemeClr val="bg1"/>
                </a:solidFill>
                <a:latin typeface="Calibri Light" panose="020F0302020204030204" pitchFamily="34" charset="0"/>
              </a:rPr>
              <a:t>Ready to get motivated? We’ve highlighted some key things that get your blood pumping. You will find that some of these motivators happen on an unconscious level. Use these to explore other motivators you have within yourself and that guide you to certain decisions and actions.</a:t>
            </a:r>
          </a:p>
        </p:txBody>
      </p:sp>
      <p:sp>
        <p:nvSpPr>
          <p:cNvPr id="8" name="TextBox 7"/>
          <p:cNvSpPr txBox="1"/>
          <p:nvPr/>
        </p:nvSpPr>
        <p:spPr>
          <a:xfrm>
            <a:off x="6420096" y="3185654"/>
            <a:ext cx="5212081" cy="1292662"/>
          </a:xfrm>
          <a:prstGeom prst="rect">
            <a:avLst/>
          </a:prstGeom>
          <a:noFill/>
        </p:spPr>
        <p:txBody>
          <a:bodyPr wrap="square" rtlCol="0">
            <a:spAutoFit/>
          </a:bodyPr>
          <a:lstStyle/>
          <a:p>
            <a:r>
              <a:rPr lang="en-US" b="1" dirty="0">
                <a:solidFill>
                  <a:schemeClr val="bg1"/>
                </a:solidFill>
                <a:latin typeface="Calibri Light" panose="020F0302020204030204" pitchFamily="34" charset="0"/>
              </a:rPr>
              <a:t>Stressors:</a:t>
            </a:r>
          </a:p>
          <a:p>
            <a:r>
              <a:rPr lang="en-US" sz="1200" dirty="0">
                <a:solidFill>
                  <a:schemeClr val="bg1"/>
                </a:solidFill>
                <a:latin typeface="Calibri Light" panose="020F0302020204030204" pitchFamily="34" charset="0"/>
              </a:rPr>
              <a:t>When you get angry or frustrated, it’s due to one of your stressors. This list provides some of the deeper stress factors that happen in your brain and cause you to act in a negative manner. When you let your stressors get to you, always know that you are at risk of causing conflict within yourself and your relationships with others. </a:t>
            </a:r>
          </a:p>
        </p:txBody>
      </p:sp>
      <p:sp>
        <p:nvSpPr>
          <p:cNvPr id="10" name="TextBox 9"/>
          <p:cNvSpPr txBox="1"/>
          <p:nvPr/>
        </p:nvSpPr>
        <p:spPr>
          <a:xfrm>
            <a:off x="3752781" y="2507824"/>
            <a:ext cx="7947988" cy="338554"/>
          </a:xfrm>
          <a:prstGeom prst="rect">
            <a:avLst/>
          </a:prstGeom>
          <a:noFill/>
        </p:spPr>
        <p:txBody>
          <a:bodyPr wrap="square" rtlCol="0">
            <a:spAutoFit/>
          </a:bodyPr>
          <a:lstStyle/>
          <a:p>
            <a:r>
              <a:rPr lang="en-US" sz="1600" dirty="0">
                <a:solidFill>
                  <a:schemeClr val="bg1"/>
                </a:solidFill>
              </a:rPr>
              <a:t>Each person has their own Motivators and Stressors based on their DISC results.</a:t>
            </a:r>
          </a:p>
        </p:txBody>
      </p:sp>
      <p:sp>
        <p:nvSpPr>
          <p:cNvPr id="11" name="TextBox 10"/>
          <p:cNvSpPr txBox="1"/>
          <p:nvPr/>
        </p:nvSpPr>
        <p:spPr>
          <a:xfrm>
            <a:off x="3399219" y="5000091"/>
            <a:ext cx="452288" cy="369332"/>
          </a:xfrm>
          <a:prstGeom prst="rect">
            <a:avLst/>
          </a:prstGeom>
          <a:noFill/>
        </p:spPr>
        <p:txBody>
          <a:bodyPr wrap="square" rtlCol="0">
            <a:spAutoFit/>
          </a:bodyPr>
          <a:lstStyle/>
          <a:p>
            <a:r>
              <a:rPr lang="en-US" sz="1200" dirty="0">
                <a:solidFill>
                  <a:schemeClr val="accent6">
                    <a:lumMod val="75000"/>
                  </a:schemeClr>
                </a:solidFill>
              </a:rPr>
              <a:t>D</a:t>
            </a:r>
            <a:r>
              <a:rPr lang="en-US" dirty="0">
                <a:solidFill>
                  <a:schemeClr val="accent6">
                    <a:lumMod val="75000"/>
                  </a:schemeClr>
                </a:solidFill>
              </a:rPr>
              <a:t>-</a:t>
            </a:r>
          </a:p>
        </p:txBody>
      </p:sp>
      <p:sp>
        <p:nvSpPr>
          <p:cNvPr id="12" name="TextBox 11"/>
          <p:cNvSpPr txBox="1"/>
          <p:nvPr/>
        </p:nvSpPr>
        <p:spPr>
          <a:xfrm>
            <a:off x="3449046" y="5289469"/>
            <a:ext cx="352633" cy="276999"/>
          </a:xfrm>
          <a:prstGeom prst="rect">
            <a:avLst/>
          </a:prstGeom>
          <a:noFill/>
        </p:spPr>
        <p:txBody>
          <a:bodyPr wrap="square" rtlCol="0">
            <a:spAutoFit/>
          </a:bodyPr>
          <a:lstStyle/>
          <a:p>
            <a:r>
              <a:rPr lang="en-US" sz="1200" dirty="0">
                <a:solidFill>
                  <a:schemeClr val="accent1">
                    <a:lumMod val="75000"/>
                  </a:schemeClr>
                </a:solidFill>
              </a:rPr>
              <a:t>I-</a:t>
            </a:r>
          </a:p>
        </p:txBody>
      </p:sp>
      <p:sp>
        <p:nvSpPr>
          <p:cNvPr id="13" name="TextBox 12"/>
          <p:cNvSpPr txBox="1"/>
          <p:nvPr/>
        </p:nvSpPr>
        <p:spPr>
          <a:xfrm>
            <a:off x="3420872" y="5486513"/>
            <a:ext cx="352633" cy="369332"/>
          </a:xfrm>
          <a:prstGeom prst="rect">
            <a:avLst/>
          </a:prstGeom>
          <a:noFill/>
        </p:spPr>
        <p:txBody>
          <a:bodyPr wrap="square" rtlCol="0">
            <a:spAutoFit/>
          </a:bodyPr>
          <a:lstStyle/>
          <a:p>
            <a:r>
              <a:rPr lang="en-US" sz="1200" dirty="0">
                <a:solidFill>
                  <a:schemeClr val="accent3">
                    <a:lumMod val="50000"/>
                  </a:schemeClr>
                </a:solidFill>
              </a:rPr>
              <a:t>S</a:t>
            </a:r>
            <a:r>
              <a:rPr lang="en-US" dirty="0">
                <a:solidFill>
                  <a:schemeClr val="accent3">
                    <a:lumMod val="50000"/>
                  </a:schemeClr>
                </a:solidFill>
              </a:rPr>
              <a:t>-</a:t>
            </a:r>
          </a:p>
        </p:txBody>
      </p:sp>
      <p:sp>
        <p:nvSpPr>
          <p:cNvPr id="14" name="TextBox 13"/>
          <p:cNvSpPr txBox="1"/>
          <p:nvPr/>
        </p:nvSpPr>
        <p:spPr>
          <a:xfrm>
            <a:off x="3390300" y="5792492"/>
            <a:ext cx="413776" cy="276999"/>
          </a:xfrm>
          <a:prstGeom prst="rect">
            <a:avLst/>
          </a:prstGeom>
          <a:noFill/>
        </p:spPr>
        <p:txBody>
          <a:bodyPr wrap="square" rtlCol="0">
            <a:spAutoFit/>
          </a:bodyPr>
          <a:lstStyle/>
          <a:p>
            <a:r>
              <a:rPr lang="en-US" sz="1200" dirty="0">
                <a:solidFill>
                  <a:srgbClr val="CACF01"/>
                </a:solidFill>
              </a:rPr>
              <a:t>C-</a:t>
            </a:r>
          </a:p>
        </p:txBody>
      </p:sp>
      <p:sp>
        <p:nvSpPr>
          <p:cNvPr id="16" name="TextBox 15"/>
          <p:cNvSpPr txBox="1"/>
          <p:nvPr/>
        </p:nvSpPr>
        <p:spPr>
          <a:xfrm>
            <a:off x="8854550" y="5348013"/>
            <a:ext cx="352633" cy="276999"/>
          </a:xfrm>
          <a:prstGeom prst="rect">
            <a:avLst/>
          </a:prstGeom>
          <a:noFill/>
        </p:spPr>
        <p:txBody>
          <a:bodyPr wrap="square" rtlCol="0">
            <a:spAutoFit/>
          </a:bodyPr>
          <a:lstStyle/>
          <a:p>
            <a:r>
              <a:rPr lang="en-US" sz="1200" dirty="0">
                <a:solidFill>
                  <a:schemeClr val="accent1">
                    <a:lumMod val="75000"/>
                  </a:schemeClr>
                </a:solidFill>
              </a:rPr>
              <a:t>I-</a:t>
            </a:r>
          </a:p>
        </p:txBody>
      </p:sp>
      <p:sp>
        <p:nvSpPr>
          <p:cNvPr id="17" name="TextBox 16"/>
          <p:cNvSpPr txBox="1"/>
          <p:nvPr/>
        </p:nvSpPr>
        <p:spPr>
          <a:xfrm>
            <a:off x="8819077" y="5532726"/>
            <a:ext cx="352633" cy="369332"/>
          </a:xfrm>
          <a:prstGeom prst="rect">
            <a:avLst/>
          </a:prstGeom>
          <a:noFill/>
        </p:spPr>
        <p:txBody>
          <a:bodyPr wrap="square" rtlCol="0">
            <a:spAutoFit/>
          </a:bodyPr>
          <a:lstStyle/>
          <a:p>
            <a:r>
              <a:rPr lang="en-US" sz="1200" dirty="0">
                <a:solidFill>
                  <a:schemeClr val="accent3">
                    <a:lumMod val="50000"/>
                  </a:schemeClr>
                </a:solidFill>
              </a:rPr>
              <a:t>S</a:t>
            </a:r>
            <a:r>
              <a:rPr lang="en-US" dirty="0">
                <a:solidFill>
                  <a:schemeClr val="accent3">
                    <a:lumMod val="50000"/>
                  </a:schemeClr>
                </a:solidFill>
              </a:rPr>
              <a:t>-</a:t>
            </a:r>
          </a:p>
        </p:txBody>
      </p:sp>
      <p:sp>
        <p:nvSpPr>
          <p:cNvPr id="18" name="TextBox 17"/>
          <p:cNvSpPr txBox="1"/>
          <p:nvPr/>
        </p:nvSpPr>
        <p:spPr>
          <a:xfrm>
            <a:off x="8789453" y="5855260"/>
            <a:ext cx="413776" cy="276999"/>
          </a:xfrm>
          <a:prstGeom prst="rect">
            <a:avLst/>
          </a:prstGeom>
          <a:noFill/>
        </p:spPr>
        <p:txBody>
          <a:bodyPr wrap="square" rtlCol="0">
            <a:spAutoFit/>
          </a:bodyPr>
          <a:lstStyle/>
          <a:p>
            <a:r>
              <a:rPr lang="en-US" sz="1200" dirty="0">
                <a:solidFill>
                  <a:srgbClr val="CACF01"/>
                </a:solidFill>
              </a:rPr>
              <a:t>C-</a:t>
            </a:r>
          </a:p>
        </p:txBody>
      </p:sp>
      <p:pic>
        <p:nvPicPr>
          <p:cNvPr id="20" name="Picture Placeholder 15"/>
          <p:cNvPicPr>
            <a:picLocks noChangeAspect="1"/>
          </p:cNvPicPr>
          <p:nvPr/>
        </p:nvPicPr>
        <p:blipFill>
          <a:blip r:embed="rId5" cstate="print">
            <a:extLst>
              <a:ext uri="{28A0092B-C50C-407E-A947-70E740481C1C}">
                <a14:useLocalDpi xmlns:a14="http://schemas.microsoft.com/office/drawing/2010/main" val="0"/>
              </a:ext>
            </a:extLst>
          </a:blip>
          <a:srcRect l="4909" r="4909"/>
          <a:stretch>
            <a:fillRect/>
          </a:stretch>
        </p:blipFill>
        <p:spPr>
          <a:xfrm>
            <a:off x="4303089" y="4253073"/>
            <a:ext cx="958173" cy="423069"/>
          </a:xfrm>
          <a:prstGeom prst="roundRect">
            <a:avLst>
              <a:gd name="adj" fmla="val 0"/>
            </a:avLst>
          </a:prstGeom>
        </p:spPr>
      </p:pic>
      <p:pic>
        <p:nvPicPr>
          <p:cNvPr id="21" name="Picture Placeholder 15"/>
          <p:cNvPicPr>
            <a:picLocks noChangeAspect="1"/>
          </p:cNvPicPr>
          <p:nvPr/>
        </p:nvPicPr>
        <p:blipFill>
          <a:blip r:embed="rId5" cstate="print">
            <a:extLst>
              <a:ext uri="{28A0092B-C50C-407E-A947-70E740481C1C}">
                <a14:useLocalDpi xmlns:a14="http://schemas.microsoft.com/office/drawing/2010/main" val="0"/>
              </a:ext>
            </a:extLst>
          </a:blip>
          <a:srcRect l="4909" r="4909"/>
          <a:stretch>
            <a:fillRect/>
          </a:stretch>
        </p:blipFill>
        <p:spPr>
          <a:xfrm>
            <a:off x="9709427" y="4353682"/>
            <a:ext cx="958173" cy="423069"/>
          </a:xfrm>
          <a:prstGeom prst="roundRect">
            <a:avLst>
              <a:gd name="adj" fmla="val 0"/>
            </a:avLst>
          </a:prstGeom>
        </p:spPr>
      </p:pic>
      <p:sp>
        <p:nvSpPr>
          <p:cNvPr id="3" name="Rectangle 2"/>
          <p:cNvSpPr/>
          <p:nvPr/>
        </p:nvSpPr>
        <p:spPr>
          <a:xfrm>
            <a:off x="3495204" y="4176069"/>
            <a:ext cx="1913923" cy="882567"/>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9029700" y="4273082"/>
            <a:ext cx="2171700" cy="90612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8819077" y="5071038"/>
            <a:ext cx="452288" cy="369332"/>
          </a:xfrm>
          <a:prstGeom prst="rect">
            <a:avLst/>
          </a:prstGeom>
          <a:noFill/>
        </p:spPr>
        <p:txBody>
          <a:bodyPr wrap="square" rtlCol="0">
            <a:spAutoFit/>
          </a:bodyPr>
          <a:lstStyle/>
          <a:p>
            <a:r>
              <a:rPr lang="en-US" sz="1200" dirty="0">
                <a:solidFill>
                  <a:schemeClr val="accent6">
                    <a:lumMod val="75000"/>
                  </a:schemeClr>
                </a:solidFill>
              </a:rPr>
              <a:t>D</a:t>
            </a:r>
            <a:r>
              <a:rPr lang="en-US" dirty="0">
                <a:solidFill>
                  <a:schemeClr val="accent6">
                    <a:lumMod val="75000"/>
                  </a:schemeClr>
                </a:solidFill>
              </a:rPr>
              <a:t>-</a:t>
            </a:r>
          </a:p>
        </p:txBody>
      </p:sp>
      <p:pic>
        <p:nvPicPr>
          <p:cNvPr id="23" name="Picture 22">
            <a:extLst>
              <a:ext uri="{FF2B5EF4-FFF2-40B4-BE49-F238E27FC236}">
                <a16:creationId xmlns:a16="http://schemas.microsoft.com/office/drawing/2014/main" id="{32AC220C-694B-48DA-8C46-86A05366B8E7}"/>
              </a:ext>
            </a:extLst>
          </p:cNvPr>
          <p:cNvPicPr>
            <a:picLocks noChangeAspect="1"/>
          </p:cNvPicPr>
          <p:nvPr/>
        </p:nvPicPr>
        <p:blipFill>
          <a:blip r:embed="rId6"/>
          <a:stretch>
            <a:fillRect/>
          </a:stretch>
        </p:blipFill>
        <p:spPr>
          <a:xfrm>
            <a:off x="1051561" y="1494153"/>
            <a:ext cx="2551113" cy="1694020"/>
          </a:xfrm>
          <a:prstGeom prst="rect">
            <a:avLst/>
          </a:prstGeom>
        </p:spPr>
      </p:pic>
    </p:spTree>
    <p:extLst>
      <p:ext uri="{BB962C8B-B14F-4D97-AF65-F5344CB8AC3E}">
        <p14:creationId xmlns:p14="http://schemas.microsoft.com/office/powerpoint/2010/main" val="140621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7" grpId="0"/>
      <p:bldP spid="18" grpId="0"/>
      <p:bldP spid="3" grpId="0" animBg="1"/>
      <p:bldP spid="22"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251612" y="3773234"/>
            <a:ext cx="5038349" cy="806648"/>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Sub-Factors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888" y="2198983"/>
            <a:ext cx="2823263" cy="1387377"/>
          </a:xfrm>
          <a:prstGeom prst="rect">
            <a:avLst/>
          </a:prstGeom>
        </p:spPr>
      </p:pic>
      <p:pic>
        <p:nvPicPr>
          <p:cNvPr id="3" name="Picture 2"/>
          <p:cNvPicPr>
            <a:picLocks noChangeAspect="1"/>
          </p:cNvPicPr>
          <p:nvPr/>
        </p:nvPicPr>
        <p:blipFill>
          <a:blip r:embed="rId4"/>
          <a:stretch>
            <a:fillRect/>
          </a:stretch>
        </p:blipFill>
        <p:spPr>
          <a:xfrm>
            <a:off x="4973935" y="1494620"/>
            <a:ext cx="6772588" cy="4557228"/>
          </a:xfrm>
          <a:prstGeom prst="rect">
            <a:avLst/>
          </a:prstGeom>
        </p:spPr>
      </p:pic>
    </p:spTree>
    <p:extLst>
      <p:ext uri="{BB962C8B-B14F-4D97-AF65-F5344CB8AC3E}">
        <p14:creationId xmlns:p14="http://schemas.microsoft.com/office/powerpoint/2010/main" val="10087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9137" y="184823"/>
            <a:ext cx="4358425" cy="1293028"/>
          </a:xfrm>
        </p:spPr>
        <p:txBody>
          <a:bodyPr/>
          <a:lstStyle/>
          <a:p>
            <a:r>
              <a:rPr lang="en-US" dirty="0">
                <a:solidFill>
                  <a:schemeClr val="bg1"/>
                </a:solidFill>
                <a:latin typeface="Calibri" panose="020F0502020204030204" pitchFamily="34" charset="0"/>
              </a:rPr>
              <a:t>Sub-Factors</a:t>
            </a:r>
          </a:p>
        </p:txBody>
      </p:sp>
      <p:pic>
        <p:nvPicPr>
          <p:cNvPr id="5" name="Picture Placeholder 4"/>
          <p:cNvPicPr>
            <a:picLocks noChangeAspect="1"/>
          </p:cNvPicPr>
          <p:nvPr/>
        </p:nvPicPr>
        <p:blipFill rotWithShape="1">
          <a:blip r:embed="rId3">
            <a:extLst>
              <a:ext uri="{28A0092B-C50C-407E-A947-70E740481C1C}">
                <a14:useLocalDpi xmlns:a14="http://schemas.microsoft.com/office/drawing/2010/main" val="0"/>
              </a:ext>
            </a:extLst>
          </a:blip>
          <a:srcRect l="-10" t="-361" r="96" b="154"/>
          <a:stretch/>
        </p:blipFill>
        <p:spPr>
          <a:xfrm>
            <a:off x="7571740" y="1477851"/>
            <a:ext cx="4328160" cy="5011186"/>
          </a:xfrm>
          <a:prstGeom prst="rect">
            <a:avLst/>
          </a:prstGeom>
        </p:spPr>
      </p:pic>
      <p:sp>
        <p:nvSpPr>
          <p:cNvPr id="6" name="TextBox 5"/>
          <p:cNvSpPr txBox="1"/>
          <p:nvPr/>
        </p:nvSpPr>
        <p:spPr>
          <a:xfrm>
            <a:off x="177621" y="2463470"/>
            <a:ext cx="7208520" cy="2585323"/>
          </a:xfrm>
          <a:prstGeom prst="rect">
            <a:avLst/>
          </a:prstGeom>
          <a:noFill/>
        </p:spPr>
        <p:txBody>
          <a:bodyPr wrap="square" rtlCol="0">
            <a:spAutoFit/>
          </a:bodyPr>
          <a:lstStyle/>
          <a:p>
            <a:r>
              <a:rPr lang="en-US" b="1" dirty="0">
                <a:solidFill>
                  <a:srgbClr val="0070C0"/>
                </a:solidFill>
                <a:latin typeface="Calibri Light" panose="020F0302020204030204" pitchFamily="34" charset="0"/>
              </a:rPr>
              <a:t>Driving Sub-factor- </a:t>
            </a:r>
            <a:r>
              <a:rPr lang="en-US" dirty="0">
                <a:solidFill>
                  <a:schemeClr val="bg1"/>
                </a:solidFill>
                <a:latin typeface="Calibri Light" panose="020F0302020204030204" pitchFamily="34" charset="0"/>
              </a:rPr>
              <a:t>Your natural behavioral tendencies. When used properly these natural tendencies can provide great results, but be careful not to dominate your opposing sub-factor. Be aware of the situation and "dial" your behavior to match it.</a:t>
            </a:r>
          </a:p>
          <a:p>
            <a:endParaRPr lang="en-US" dirty="0">
              <a:solidFill>
                <a:schemeClr val="bg1"/>
              </a:solidFill>
              <a:latin typeface="Calibri Light" panose="020F0302020204030204" pitchFamily="34" charset="0"/>
            </a:endParaRPr>
          </a:p>
          <a:p>
            <a:r>
              <a:rPr lang="en-US" b="1" dirty="0">
                <a:solidFill>
                  <a:srgbClr val="0070C0"/>
                </a:solidFill>
                <a:latin typeface="Calibri Light" panose="020F0302020204030204" pitchFamily="34" charset="0"/>
              </a:rPr>
              <a:t>Opposing Sub-factor- </a:t>
            </a:r>
            <a:r>
              <a:rPr lang="en-US" dirty="0">
                <a:solidFill>
                  <a:schemeClr val="bg1"/>
                </a:solidFill>
                <a:latin typeface="Calibri Light" panose="020F0302020204030204" pitchFamily="34" charset="0"/>
              </a:rPr>
              <a:t>the behavioral tendencies you naturally use the least. These are tendencies you need to consciously focus on "dialing up". Be aware of the situation and "dial" your behavior to match it. </a:t>
            </a:r>
          </a:p>
          <a:p>
            <a:endParaRPr lang="en-US"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419320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6257" y="1872653"/>
            <a:ext cx="11413365" cy="400110"/>
          </a:xfrm>
          <a:prstGeom prst="rect">
            <a:avLst/>
          </a:prstGeom>
          <a:noFill/>
        </p:spPr>
        <p:txBody>
          <a:bodyPr wrap="square" rtlCol="0">
            <a:spAutoFit/>
          </a:bodyPr>
          <a:lstStyle/>
          <a:p>
            <a:r>
              <a:rPr lang="en-US" sz="2000" dirty="0">
                <a:solidFill>
                  <a:schemeClr val="bg1"/>
                </a:solidFill>
                <a:latin typeface="Calibri Light" panose="020F0302020204030204" pitchFamily="34" charset="0"/>
              </a:rPr>
              <a:t>The report provides your </a:t>
            </a:r>
            <a:r>
              <a:rPr lang="en-US" sz="2000" b="1" dirty="0">
                <a:solidFill>
                  <a:schemeClr val="bg1"/>
                </a:solidFill>
                <a:latin typeface="Calibri Light" panose="020F0302020204030204" pitchFamily="34" charset="0"/>
              </a:rPr>
              <a:t>Top 3 Sub-Factors </a:t>
            </a:r>
            <a:r>
              <a:rPr lang="en-US" sz="2000" dirty="0">
                <a:solidFill>
                  <a:schemeClr val="bg1"/>
                </a:solidFill>
                <a:latin typeface="Calibri Light" panose="020F0302020204030204" pitchFamily="34" charset="0"/>
              </a:rPr>
              <a:t>by analyzing your </a:t>
            </a:r>
            <a:r>
              <a:rPr lang="en-US" sz="2000" b="1" dirty="0">
                <a:solidFill>
                  <a:schemeClr val="bg1"/>
                </a:solidFill>
                <a:latin typeface="Calibri Light" panose="020F0302020204030204" pitchFamily="34" charset="0"/>
              </a:rPr>
              <a:t>three biggest gaps </a:t>
            </a:r>
            <a:r>
              <a:rPr lang="en-US" sz="2000" dirty="0">
                <a:solidFill>
                  <a:schemeClr val="bg1"/>
                </a:solidFill>
                <a:latin typeface="Calibri Light" panose="020F0302020204030204" pitchFamily="34" charset="0"/>
              </a:rPr>
              <a:t>between DISC factors.</a:t>
            </a:r>
          </a:p>
        </p:txBody>
      </p:sp>
      <p:pic>
        <p:nvPicPr>
          <p:cNvPr id="3" name="Picture 2"/>
          <p:cNvPicPr>
            <a:picLocks noChangeAspect="1"/>
          </p:cNvPicPr>
          <p:nvPr/>
        </p:nvPicPr>
        <p:blipFill>
          <a:blip r:embed="rId3"/>
          <a:stretch>
            <a:fillRect/>
          </a:stretch>
        </p:blipFill>
        <p:spPr>
          <a:xfrm>
            <a:off x="6757767" y="3471400"/>
            <a:ext cx="4709795" cy="2855545"/>
          </a:xfrm>
          <a:prstGeom prst="rect">
            <a:avLst/>
          </a:prstGeom>
        </p:spPr>
      </p:pic>
      <p:sp>
        <p:nvSpPr>
          <p:cNvPr id="12" name="TextBox 11"/>
          <p:cNvSpPr txBox="1"/>
          <p:nvPr/>
        </p:nvSpPr>
        <p:spPr>
          <a:xfrm>
            <a:off x="463639" y="2910625"/>
            <a:ext cx="5628068" cy="3416320"/>
          </a:xfrm>
          <a:prstGeom prst="rect">
            <a:avLst/>
          </a:prstGeom>
          <a:noFill/>
        </p:spPr>
        <p:txBody>
          <a:bodyPr wrap="square" rtlCol="0">
            <a:spAutoFit/>
          </a:bodyPr>
          <a:lstStyle/>
          <a:p>
            <a:r>
              <a:rPr lang="en-US" dirty="0">
                <a:solidFill>
                  <a:schemeClr val="bg1"/>
                </a:solidFill>
                <a:latin typeface="Calibri Light" panose="020F0302020204030204" pitchFamily="34" charset="0"/>
              </a:rPr>
              <a:t>To the right you will see that in this example, the person’s </a:t>
            </a:r>
            <a:r>
              <a:rPr lang="en-US" b="1" dirty="0">
                <a:solidFill>
                  <a:schemeClr val="accent6">
                    <a:lumMod val="75000"/>
                  </a:schemeClr>
                </a:solidFill>
                <a:latin typeface="Calibri Light" panose="020F0302020204030204" pitchFamily="34" charset="0"/>
              </a:rPr>
              <a:t>Dominance</a:t>
            </a:r>
            <a:r>
              <a:rPr lang="en-US" dirty="0">
                <a:solidFill>
                  <a:schemeClr val="bg1"/>
                </a:solidFill>
                <a:latin typeface="Calibri Light" panose="020F0302020204030204" pitchFamily="34" charset="0"/>
              </a:rPr>
              <a:t> score is 90 and their </a:t>
            </a:r>
            <a:r>
              <a:rPr lang="en-US" b="1" dirty="0">
                <a:solidFill>
                  <a:schemeClr val="accent1">
                    <a:lumMod val="75000"/>
                  </a:schemeClr>
                </a:solidFill>
                <a:latin typeface="Calibri Light" panose="020F0302020204030204" pitchFamily="34" charset="0"/>
              </a:rPr>
              <a:t>Influence</a:t>
            </a:r>
            <a:r>
              <a:rPr lang="en-US" dirty="0">
                <a:solidFill>
                  <a:schemeClr val="bg1"/>
                </a:solidFill>
                <a:latin typeface="Calibri Light" panose="020F0302020204030204" pitchFamily="34" charset="0"/>
              </a:rPr>
              <a:t> score is 25. </a:t>
            </a: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This 65 point (very large) gap means they will rely heavily on their </a:t>
            </a:r>
            <a:r>
              <a:rPr lang="en-US" b="1" dirty="0">
                <a:solidFill>
                  <a:srgbClr val="0070C0"/>
                </a:solidFill>
                <a:latin typeface="Calibri Light" panose="020F0302020204030204" pitchFamily="34" charset="0"/>
              </a:rPr>
              <a:t>Driving Sub-factor </a:t>
            </a:r>
            <a:r>
              <a:rPr lang="en-US" dirty="0">
                <a:solidFill>
                  <a:schemeClr val="bg1"/>
                </a:solidFill>
                <a:latin typeface="Calibri Light" panose="020F0302020204030204" pitchFamily="34" charset="0"/>
              </a:rPr>
              <a:t>(efficiency) over their </a:t>
            </a:r>
            <a:r>
              <a:rPr lang="en-US" b="1" dirty="0">
                <a:solidFill>
                  <a:srgbClr val="0070C0"/>
                </a:solidFill>
                <a:latin typeface="Calibri Light" panose="020F0302020204030204" pitchFamily="34" charset="0"/>
              </a:rPr>
              <a:t>Opposing Sub-factor </a:t>
            </a:r>
            <a:r>
              <a:rPr lang="en-US" dirty="0">
                <a:solidFill>
                  <a:schemeClr val="bg1"/>
                </a:solidFill>
                <a:latin typeface="Calibri Light" panose="020F0302020204030204" pitchFamily="34" charset="0"/>
              </a:rPr>
              <a:t>(friendliness).  </a:t>
            </a: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Both </a:t>
            </a:r>
            <a:r>
              <a:rPr lang="en-US" b="1" dirty="0">
                <a:solidFill>
                  <a:schemeClr val="accent6">
                    <a:lumMod val="75000"/>
                  </a:schemeClr>
                </a:solidFill>
                <a:latin typeface="Calibri Light" panose="020F0302020204030204" pitchFamily="34" charset="0"/>
              </a:rPr>
              <a:t>Efficiency</a:t>
            </a:r>
            <a:r>
              <a:rPr lang="en-US" dirty="0">
                <a:solidFill>
                  <a:schemeClr val="bg1"/>
                </a:solidFill>
                <a:latin typeface="Calibri Light" panose="020F0302020204030204" pitchFamily="34" charset="0"/>
              </a:rPr>
              <a:t> and </a:t>
            </a:r>
            <a:r>
              <a:rPr lang="en-US" b="1" dirty="0">
                <a:solidFill>
                  <a:schemeClr val="accent1">
                    <a:lumMod val="75000"/>
                  </a:schemeClr>
                </a:solidFill>
                <a:latin typeface="Calibri Light" panose="020F0302020204030204" pitchFamily="34" charset="0"/>
              </a:rPr>
              <a:t>Friendliness</a:t>
            </a:r>
            <a:r>
              <a:rPr lang="en-US" dirty="0">
                <a:solidFill>
                  <a:schemeClr val="bg1"/>
                </a:solidFill>
                <a:latin typeface="Calibri Light" panose="020F0302020204030204" pitchFamily="34" charset="0"/>
              </a:rPr>
              <a:t> are great when used properly and have their faults when used at the wrong time. This page will give tips on how to “Dial Up” </a:t>
            </a:r>
            <a:r>
              <a:rPr lang="en-US" b="1" dirty="0">
                <a:solidFill>
                  <a:schemeClr val="accent1">
                    <a:lumMod val="75000"/>
                  </a:schemeClr>
                </a:solidFill>
                <a:latin typeface="Calibri Light" panose="020F0302020204030204" pitchFamily="34" charset="0"/>
              </a:rPr>
              <a:t>Friendliness</a:t>
            </a:r>
            <a:r>
              <a:rPr lang="en-US" dirty="0">
                <a:solidFill>
                  <a:schemeClr val="bg1"/>
                </a:solidFill>
                <a:latin typeface="Calibri Light" panose="020F0302020204030204" pitchFamily="34" charset="0"/>
              </a:rPr>
              <a:t> when the situation calls for a more “people-oriented approach”</a:t>
            </a:r>
          </a:p>
        </p:txBody>
      </p:sp>
      <p:pic>
        <p:nvPicPr>
          <p:cNvPr id="4" name="Picture 3"/>
          <p:cNvPicPr>
            <a:picLocks noChangeAspect="1"/>
          </p:cNvPicPr>
          <p:nvPr/>
        </p:nvPicPr>
        <p:blipFill>
          <a:blip r:embed="rId4"/>
          <a:stretch>
            <a:fillRect/>
          </a:stretch>
        </p:blipFill>
        <p:spPr>
          <a:xfrm>
            <a:off x="718708" y="2392367"/>
            <a:ext cx="4754450" cy="398654"/>
          </a:xfrm>
          <a:prstGeom prst="rect">
            <a:avLst/>
          </a:prstGeom>
        </p:spPr>
      </p:pic>
      <p:sp>
        <p:nvSpPr>
          <p:cNvPr id="10" name="Title 1"/>
          <p:cNvSpPr txBox="1">
            <a:spLocks/>
          </p:cNvSpPr>
          <p:nvPr/>
        </p:nvSpPr>
        <p:spPr>
          <a:xfrm>
            <a:off x="6139543" y="500784"/>
            <a:ext cx="5378386" cy="1293028"/>
          </a:xfrm>
          <a:prstGeom prst="rect">
            <a:avLst/>
          </a:prstGeom>
        </p:spPr>
        <p:txBody>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r>
              <a:rPr lang="en-US" dirty="0">
                <a:solidFill>
                  <a:schemeClr val="bg1"/>
                </a:solidFill>
                <a:latin typeface="Calibri" panose="020F0502020204030204" pitchFamily="34" charset="0"/>
              </a:rPr>
              <a:t>Sub-Factor Example</a:t>
            </a:r>
          </a:p>
        </p:txBody>
      </p:sp>
    </p:spTree>
    <p:extLst>
      <p:ext uri="{BB962C8B-B14F-4D97-AF65-F5344CB8AC3E}">
        <p14:creationId xmlns:p14="http://schemas.microsoft.com/office/powerpoint/2010/main" val="999742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615099" y="2123680"/>
            <a:ext cx="539931" cy="369332"/>
          </a:xfrm>
          <a:prstGeom prst="rect">
            <a:avLst/>
          </a:prstGeom>
          <a:noFill/>
        </p:spPr>
        <p:txBody>
          <a:bodyPr wrap="square" rtlCol="0">
            <a:spAutoFit/>
          </a:bodyPr>
          <a:lstStyle/>
          <a:p>
            <a:r>
              <a:rPr lang="en-US" b="1" dirty="0"/>
              <a:t>Up</a:t>
            </a:r>
          </a:p>
        </p:txBody>
      </p:sp>
      <p:sp>
        <p:nvSpPr>
          <p:cNvPr id="46" name="TextBox 45"/>
          <p:cNvSpPr txBox="1"/>
          <p:nvPr/>
        </p:nvSpPr>
        <p:spPr>
          <a:xfrm>
            <a:off x="4615099" y="6127225"/>
            <a:ext cx="539931" cy="369332"/>
          </a:xfrm>
          <a:prstGeom prst="rect">
            <a:avLst/>
          </a:prstGeom>
          <a:noFill/>
        </p:spPr>
        <p:txBody>
          <a:bodyPr wrap="square" rtlCol="0">
            <a:spAutoFit/>
          </a:bodyPr>
          <a:lstStyle/>
          <a:p>
            <a:r>
              <a:rPr lang="en-US" b="1" dirty="0"/>
              <a:t>Up</a:t>
            </a:r>
          </a:p>
        </p:txBody>
      </p:sp>
      <p:sp>
        <p:nvSpPr>
          <p:cNvPr id="47" name="TextBox 46"/>
          <p:cNvSpPr txBox="1"/>
          <p:nvPr/>
        </p:nvSpPr>
        <p:spPr>
          <a:xfrm>
            <a:off x="4503544" y="4244754"/>
            <a:ext cx="678374" cy="246221"/>
          </a:xfrm>
          <a:prstGeom prst="rect">
            <a:avLst/>
          </a:prstGeom>
          <a:noFill/>
        </p:spPr>
        <p:txBody>
          <a:bodyPr wrap="square" rtlCol="0">
            <a:spAutoFit/>
          </a:bodyPr>
          <a:lstStyle/>
          <a:p>
            <a:pPr algn="ctr"/>
            <a:r>
              <a:rPr lang="en-US" sz="1000" b="1" dirty="0"/>
              <a:t>Down</a:t>
            </a:r>
          </a:p>
        </p:txBody>
      </p:sp>
      <p:sp>
        <p:nvSpPr>
          <p:cNvPr id="63" name="Left-Right Arrow 19"/>
          <p:cNvSpPr/>
          <p:nvPr/>
        </p:nvSpPr>
        <p:spPr>
          <a:xfrm rot="5400000">
            <a:off x="2362461" y="3621174"/>
            <a:ext cx="4846320" cy="1260910"/>
          </a:xfrm>
          <a:prstGeom prst="leftRightArrow">
            <a:avLst/>
          </a:prstGeom>
          <a:gradFill>
            <a:gsLst>
              <a:gs pos="100000">
                <a:srgbClr val="C00000"/>
              </a:gs>
              <a:gs pos="0">
                <a:srgbClr val="2F497D"/>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65" name="TextBox 64"/>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66" name="TextBox 65"/>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67" name="TextBox 66"/>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68" name="TextBox 67"/>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69" name="TextBox 68"/>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0" name="TextBox 69"/>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1" name="TextBox 70"/>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2" name="TextBox 71"/>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73" name="TextBox 72"/>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74" name="TextBox 7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75" name="TextBox 74"/>
          <p:cNvSpPr txBox="1"/>
          <p:nvPr/>
        </p:nvSpPr>
        <p:spPr>
          <a:xfrm>
            <a:off x="4515655" y="6022200"/>
            <a:ext cx="539931" cy="369332"/>
          </a:xfrm>
          <a:prstGeom prst="rect">
            <a:avLst/>
          </a:prstGeom>
          <a:noFill/>
        </p:spPr>
        <p:txBody>
          <a:bodyPr wrap="square" rtlCol="0">
            <a:spAutoFit/>
          </a:bodyPr>
          <a:lstStyle/>
          <a:p>
            <a:pPr algn="ctr"/>
            <a:r>
              <a:rPr lang="en-US" b="1" dirty="0"/>
              <a:t>Up</a:t>
            </a:r>
          </a:p>
        </p:txBody>
      </p:sp>
      <p:sp>
        <p:nvSpPr>
          <p:cNvPr id="76" name="TextBox 75"/>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
        <p:nvSpPr>
          <p:cNvPr id="23" name="TextBox 4"/>
          <p:cNvSpPr txBox="1">
            <a:spLocks noChangeArrowheads="1"/>
          </p:cNvSpPr>
          <p:nvPr/>
        </p:nvSpPr>
        <p:spPr bwMode="auto">
          <a:xfrm>
            <a:off x="4896487" y="2554793"/>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Rushed</a:t>
            </a:r>
          </a:p>
          <a:p>
            <a:pPr algn="ctr"/>
            <a:r>
              <a:rPr lang="en-US" sz="1200" dirty="0">
                <a:solidFill>
                  <a:prstClr val="black"/>
                </a:solidFill>
                <a:latin typeface="Calibri"/>
              </a:rPr>
              <a:t>Tunnel Vision</a:t>
            </a:r>
          </a:p>
          <a:p>
            <a:pPr algn="ctr"/>
            <a:r>
              <a:rPr lang="en-US" sz="2800" b="1" dirty="0">
                <a:solidFill>
                  <a:schemeClr val="bg1"/>
                </a:solidFill>
                <a:latin typeface="Calibri"/>
              </a:rPr>
              <a:t>Efficient</a:t>
            </a:r>
          </a:p>
          <a:p>
            <a:pPr algn="ctr"/>
            <a:r>
              <a:rPr lang="en-US" sz="1200" dirty="0">
                <a:solidFill>
                  <a:prstClr val="black"/>
                </a:solidFill>
                <a:latin typeface="Calibri"/>
              </a:rPr>
              <a:t>Laser Focused</a:t>
            </a:r>
          </a:p>
          <a:p>
            <a:pPr algn="ctr"/>
            <a:r>
              <a:rPr lang="en-US" sz="1200" dirty="0">
                <a:solidFill>
                  <a:prstClr val="black"/>
                </a:solidFill>
                <a:latin typeface="Calibri"/>
              </a:rPr>
              <a:t>Direct</a:t>
            </a:r>
          </a:p>
          <a:p>
            <a:pPr algn="ctr"/>
            <a:r>
              <a:rPr lang="en-US" sz="1200" dirty="0">
                <a:solidFill>
                  <a:prstClr val="black"/>
                </a:solidFill>
                <a:latin typeface="Calibri"/>
              </a:rPr>
              <a:t>Assertive</a:t>
            </a:r>
          </a:p>
          <a:p>
            <a:pPr algn="ctr"/>
            <a:r>
              <a:rPr lang="en-US" sz="1200" dirty="0">
                <a:solidFill>
                  <a:prstClr val="black"/>
                </a:solidFill>
                <a:latin typeface="Calibri"/>
              </a:rPr>
              <a:t>Performance Driven</a:t>
            </a:r>
          </a:p>
          <a:p>
            <a:pPr algn="ctr"/>
            <a:r>
              <a:rPr lang="en-US" sz="1200" dirty="0">
                <a:solidFill>
                  <a:prstClr val="black"/>
                </a:solidFill>
                <a:latin typeface="Calibri"/>
              </a:rPr>
              <a:t>Productive</a:t>
            </a:r>
          </a:p>
          <a:p>
            <a:pPr algn="ctr"/>
            <a:r>
              <a:rPr lang="en-US" sz="1200" dirty="0">
                <a:solidFill>
                  <a:prstClr val="black"/>
                </a:solidFill>
                <a:latin typeface="Calibri"/>
              </a:rPr>
              <a:t>Effective Communication</a:t>
            </a:r>
          </a:p>
          <a:p>
            <a:pPr algn="ctr"/>
            <a:r>
              <a:rPr lang="en-US" sz="1200" dirty="0">
                <a:solidFill>
                  <a:prstClr val="black"/>
                </a:solidFill>
                <a:latin typeface="Calibri"/>
              </a:rPr>
              <a:t>Inclusive</a:t>
            </a:r>
          </a:p>
          <a:p>
            <a:pPr algn="ctr"/>
            <a:r>
              <a:rPr lang="en-US" sz="1200" dirty="0">
                <a:solidFill>
                  <a:prstClr val="black"/>
                </a:solidFill>
                <a:latin typeface="Calibri"/>
              </a:rPr>
              <a:t>Social</a:t>
            </a:r>
          </a:p>
          <a:p>
            <a:pPr algn="ctr"/>
            <a:r>
              <a:rPr lang="en-US" sz="1200" dirty="0">
                <a:solidFill>
                  <a:prstClr val="black"/>
                </a:solidFill>
                <a:latin typeface="Calibri"/>
              </a:rPr>
              <a:t>Accepting</a:t>
            </a:r>
          </a:p>
          <a:p>
            <a:pPr algn="ctr"/>
            <a:r>
              <a:rPr lang="en-US" sz="1200" dirty="0">
                <a:solidFill>
                  <a:prstClr val="black"/>
                </a:solidFill>
                <a:latin typeface="Calibri"/>
              </a:rPr>
              <a:t>Kind</a:t>
            </a:r>
          </a:p>
          <a:p>
            <a:pPr algn="ctr"/>
            <a:r>
              <a:rPr lang="en-US" sz="2800" b="1" dirty="0">
                <a:solidFill>
                  <a:schemeClr val="bg1"/>
                </a:solidFill>
                <a:latin typeface="Calibri"/>
              </a:rPr>
              <a:t>Friendly</a:t>
            </a:r>
          </a:p>
          <a:p>
            <a:pPr algn="ctr"/>
            <a:r>
              <a:rPr lang="en-US" sz="1200" dirty="0">
                <a:solidFill>
                  <a:prstClr val="black"/>
                </a:solidFill>
                <a:latin typeface="Calibri"/>
              </a:rPr>
              <a:t>Passive Leadership</a:t>
            </a:r>
          </a:p>
          <a:p>
            <a:pPr algn="ctr"/>
            <a:r>
              <a:rPr lang="en-US" sz="1200" dirty="0">
                <a:solidFill>
                  <a:prstClr val="black"/>
                </a:solidFill>
                <a:latin typeface="Calibri"/>
              </a:rPr>
              <a:t>Insecurity</a:t>
            </a:r>
          </a:p>
        </p:txBody>
      </p:sp>
      <p:cxnSp>
        <p:nvCxnSpPr>
          <p:cNvPr id="26" name="Straight Connector 25"/>
          <p:cNvCxnSpPr>
            <a:cxnSpLocks/>
          </p:cNvCxnSpPr>
          <p:nvPr/>
        </p:nvCxnSpPr>
        <p:spPr>
          <a:xfrm flipV="1">
            <a:off x="5661924" y="2512450"/>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cxnSpLocks/>
          </p:cNvCxnSpPr>
          <p:nvPr/>
        </p:nvCxnSpPr>
        <p:spPr>
          <a:xfrm flipV="1">
            <a:off x="5661924" y="6104226"/>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313360" y="4102557"/>
            <a:ext cx="1277024" cy="369332"/>
          </a:xfrm>
          <a:prstGeom prst="rect">
            <a:avLst/>
          </a:prstGeom>
          <a:noFill/>
        </p:spPr>
        <p:txBody>
          <a:bodyPr wrap="square" rtlCol="0">
            <a:spAutoFit/>
          </a:bodyPr>
          <a:lstStyle/>
          <a:p>
            <a:r>
              <a:rPr lang="en-US" dirty="0">
                <a:solidFill>
                  <a:schemeClr val="tx1">
                    <a:lumMod val="50000"/>
                  </a:schemeClr>
                </a:solidFill>
              </a:rPr>
              <a:t>Balanced</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4335" y="6171095"/>
            <a:ext cx="594361" cy="457200"/>
          </a:xfrm>
          <a:prstGeom prst="rect">
            <a:avLst/>
          </a:prstGeom>
          <a:noFill/>
          <a:ln w="38100">
            <a:noFill/>
            <a:miter lim="800000"/>
            <a:headEnd/>
            <a:tailEnd/>
          </a:ln>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4335" y="2011227"/>
            <a:ext cx="594360" cy="457200"/>
          </a:xfrm>
          <a:prstGeom prst="rect">
            <a:avLst/>
          </a:prstGeom>
          <a:noFill/>
          <a:ln w="38100">
            <a:noFill/>
            <a:miter lim="800000"/>
            <a:headEnd/>
            <a:tailEnd/>
          </a:ln>
        </p:spPr>
      </p:pic>
      <p:sp>
        <p:nvSpPr>
          <p:cNvPr id="15" name="Rectangle 14"/>
          <p:cNvSpPr/>
          <p:nvPr/>
        </p:nvSpPr>
        <p:spPr>
          <a:xfrm>
            <a:off x="8623075"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482"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74062" y="4950496"/>
            <a:ext cx="3647015"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Direct and assertive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Finish work very quickly</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Rarely or never miss deadlines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May appear willing to do whatever it takes to get the job done</a:t>
            </a:r>
          </a:p>
        </p:txBody>
      </p:sp>
      <p:sp>
        <p:nvSpPr>
          <p:cNvPr id="8" name="TextBox 7"/>
          <p:cNvSpPr txBox="1"/>
          <p:nvPr/>
        </p:nvSpPr>
        <p:spPr>
          <a:xfrm>
            <a:off x="-74061" y="2011227"/>
            <a:ext cx="3940558" cy="2800767"/>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Efficiency</a:t>
            </a:r>
            <a:br>
              <a:rPr lang="en-US" sz="2600" b="1" dirty="0">
                <a:solidFill>
                  <a:schemeClr val="bg1"/>
                </a:solidFill>
                <a:latin typeface="Maiandra GD" pitchFamily="34" charset="0"/>
              </a:rPr>
            </a:br>
            <a:r>
              <a:rPr lang="en-US" sz="2000" dirty="0">
                <a:solidFill>
                  <a:schemeClr val="bg1"/>
                </a:solidFill>
                <a:latin typeface="Maiandra GD" panose="020E0502030308020204" pitchFamily="34" charset="0"/>
              </a:rPr>
              <a:t>Sub-factor™</a:t>
            </a:r>
            <a:endParaRPr lang="en-US" sz="2600" b="1" dirty="0">
              <a:solidFill>
                <a:schemeClr val="bg1"/>
              </a:solidFill>
              <a:latin typeface="Maiandra GD"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51677" y="2836439"/>
            <a:ext cx="1489082" cy="1145447"/>
          </a:xfrm>
          <a:prstGeom prst="rect">
            <a:avLst/>
          </a:prstGeom>
          <a:noFill/>
          <a:ln w="38100">
            <a:noFill/>
            <a:miter lim="800000"/>
            <a:headEnd/>
            <a:tailEnd/>
          </a:ln>
        </p:spPr>
      </p:pic>
      <p:sp>
        <p:nvSpPr>
          <p:cNvPr id="9" name="TextBox 8"/>
          <p:cNvSpPr txBox="1"/>
          <p:nvPr/>
        </p:nvSpPr>
        <p:spPr>
          <a:xfrm>
            <a:off x="8286228" y="4968585"/>
            <a:ext cx="3703320" cy="1415772"/>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Love communication</a:t>
            </a:r>
          </a:p>
          <a:p>
            <a:pPr lvl="1"/>
            <a:r>
              <a:rPr lang="en-US" sz="1400" dirty="0">
                <a:solidFill>
                  <a:schemeClr val="bg1"/>
                </a:solidFill>
              </a:rPr>
              <a:t>Extrovert</a:t>
            </a:r>
          </a:p>
          <a:p>
            <a:pPr lvl="1"/>
            <a:r>
              <a:rPr lang="en-US" sz="1400" dirty="0">
                <a:solidFill>
                  <a:schemeClr val="bg1"/>
                </a:solidFill>
              </a:rPr>
              <a:t>Good at making small talk</a:t>
            </a:r>
          </a:p>
          <a:p>
            <a:pPr lvl="1"/>
            <a:r>
              <a:rPr lang="en-US" sz="1400" dirty="0">
                <a:solidFill>
                  <a:schemeClr val="bg1"/>
                </a:solidFill>
              </a:rPr>
              <a:t>Get along well with others</a:t>
            </a:r>
          </a:p>
        </p:txBody>
      </p:sp>
      <p:sp>
        <p:nvSpPr>
          <p:cNvPr id="10" name="TextBox 9"/>
          <p:cNvSpPr txBox="1"/>
          <p:nvPr/>
        </p:nvSpPr>
        <p:spPr>
          <a:xfrm>
            <a:off x="8286228" y="2011227"/>
            <a:ext cx="4027168" cy="2800767"/>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ln>
                  <a:solidFill>
                    <a:schemeClr val="accent1">
                      <a:lumMod val="75000"/>
                      <a:alpha val="52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1200"/>
              </a:spcBef>
            </a:pPr>
            <a:br>
              <a:rPr lang="en-US" sz="2000" dirty="0"/>
            </a:b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Friendliness</a:t>
            </a:r>
            <a:r>
              <a:rPr lang="en-US" sz="2400" dirty="0">
                <a:solidFill>
                  <a:schemeClr val="bg1"/>
                </a:solidFill>
                <a:latin typeface="Maiandra GD" panose="020E0502030308020204" pitchFamily="34" charset="0"/>
              </a:rPr>
              <a:t> </a:t>
            </a:r>
            <a:br>
              <a:rPr lang="en-US" sz="2600" b="1" dirty="0">
                <a:solidFill>
                  <a:schemeClr val="bg1"/>
                </a:solidFill>
                <a:latin typeface="Maiandra GD" pitchFamily="34" charset="0"/>
              </a:rPr>
            </a:br>
            <a:r>
              <a:rPr lang="en-US" sz="2000" dirty="0">
                <a:solidFill>
                  <a:schemeClr val="bg1"/>
                </a:solidFill>
                <a:latin typeface="Maiandra GD" panose="020E0502030308020204" pitchFamily="34" charset="0"/>
              </a:rPr>
              <a:t>Sub-factor™</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6861" y="2838886"/>
            <a:ext cx="1485901" cy="1143000"/>
          </a:xfrm>
          <a:prstGeom prst="rect">
            <a:avLst/>
          </a:prstGeom>
          <a:noFill/>
          <a:ln w="38100">
            <a:noFill/>
            <a:miter lim="800000"/>
            <a:headEnd/>
            <a:tailEnd/>
          </a:ln>
        </p:spPr>
      </p:pic>
      <p:sp>
        <p:nvSpPr>
          <p:cNvPr id="14" name="TextBox 13"/>
          <p:cNvSpPr txBox="1"/>
          <p:nvPr/>
        </p:nvSpPr>
        <p:spPr>
          <a:xfrm>
            <a:off x="9892145" y="1130578"/>
            <a:ext cx="1590767" cy="400110"/>
          </a:xfrm>
          <a:prstGeom prst="rect">
            <a:avLst/>
          </a:prstGeom>
          <a:noFill/>
        </p:spPr>
        <p:txBody>
          <a:bodyPr wrap="square" rtlCol="0">
            <a:spAutoFit/>
          </a:bodyPr>
          <a:lstStyle/>
          <a:p>
            <a:r>
              <a:rPr lang="en-US" sz="2000" dirty="0">
                <a:solidFill>
                  <a:schemeClr val="bg1"/>
                </a:solidFill>
              </a:rPr>
              <a:t>Friendliness</a:t>
            </a:r>
          </a:p>
        </p:txBody>
      </p:sp>
      <p:sp>
        <p:nvSpPr>
          <p:cNvPr id="16" name="TextBox 15"/>
          <p:cNvSpPr txBox="1"/>
          <p:nvPr/>
        </p:nvSpPr>
        <p:spPr>
          <a:xfrm>
            <a:off x="6384654" y="1130578"/>
            <a:ext cx="1401601" cy="400110"/>
          </a:xfrm>
          <a:prstGeom prst="rect">
            <a:avLst/>
          </a:prstGeom>
          <a:noFill/>
        </p:spPr>
        <p:txBody>
          <a:bodyPr wrap="square" rtlCol="0">
            <a:spAutoFit/>
          </a:bodyPr>
          <a:lstStyle/>
          <a:p>
            <a:r>
              <a:rPr lang="en-US" sz="2000" dirty="0">
                <a:solidFill>
                  <a:schemeClr val="bg1"/>
                </a:solidFill>
              </a:rPr>
              <a:t>Efficiency</a:t>
            </a:r>
          </a:p>
        </p:txBody>
      </p:sp>
      <p:sp>
        <p:nvSpPr>
          <p:cNvPr id="20" name="Left-Right Arrow 19"/>
          <p:cNvSpPr/>
          <p:nvPr/>
        </p:nvSpPr>
        <p:spPr>
          <a:xfrm>
            <a:off x="8039100" y="1226590"/>
            <a:ext cx="1600200" cy="218420"/>
          </a:xfrm>
          <a:prstGeom prst="leftRightArrow">
            <a:avLst/>
          </a:prstGeom>
          <a:gradFill>
            <a:gsLst>
              <a:gs pos="100000">
                <a:srgbClr val="C00000"/>
              </a:gs>
              <a:gs pos="0">
                <a:srgbClr val="003399"/>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2" name="Group 51"/>
          <p:cNvGrpSpPr/>
          <p:nvPr/>
        </p:nvGrpSpPr>
        <p:grpSpPr>
          <a:xfrm>
            <a:off x="4490688" y="4098174"/>
            <a:ext cx="2822672" cy="398480"/>
            <a:chOff x="4503544" y="4112560"/>
            <a:chExt cx="2822672" cy="398480"/>
          </a:xfrm>
        </p:grpSpPr>
        <p:sp>
          <p:nvSpPr>
            <p:cNvPr id="7" name="Rectangle 6"/>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Oval 47"/>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8"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15655" y="2907277"/>
            <a:ext cx="2822672" cy="417570"/>
            <a:chOff x="4503544" y="4112560"/>
            <a:chExt cx="2822672" cy="417570"/>
          </a:xfrm>
        </p:grpSpPr>
        <p:sp>
          <p:nvSpPr>
            <p:cNvPr id="54" name="Rectangle 53"/>
            <p:cNvSpPr/>
            <p:nvPr/>
          </p:nvSpPr>
          <p:spPr>
            <a:xfrm>
              <a:off x="5661924" y="4154249"/>
              <a:ext cx="1664292" cy="375881"/>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Oval 54"/>
            <p:cNvSpPr/>
            <p:nvPr/>
          </p:nvSpPr>
          <p:spPr>
            <a:xfrm>
              <a:off x="4503544" y="4112560"/>
              <a:ext cx="651486" cy="398480"/>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cxnSpLocks/>
              <a:stCxn id="55" idx="6"/>
            </p:cNvCxnSpPr>
            <p:nvPr/>
          </p:nvCxnSpPr>
          <p:spPr>
            <a:xfrm flipV="1">
              <a:off x="5155030" y="4309450"/>
              <a:ext cx="506894" cy="2350"/>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541467" y="5249598"/>
            <a:ext cx="2822672" cy="398480"/>
            <a:chOff x="4503544" y="4112560"/>
            <a:chExt cx="2822672" cy="398480"/>
          </a:xfrm>
        </p:grpSpPr>
        <p:sp>
          <p:nvSpPr>
            <p:cNvPr id="58" name="Rectangle 57"/>
            <p:cNvSpPr/>
            <p:nvPr/>
          </p:nvSpPr>
          <p:spPr>
            <a:xfrm>
              <a:off x="5661924" y="4112560"/>
              <a:ext cx="1664292" cy="398480"/>
            </a:xfrm>
            <a:prstGeom prst="rect">
              <a:avLst/>
            </a:prstGeom>
            <a:noFill/>
            <a:ln w="25400">
              <a:solidFill>
                <a:srgbClr val="2F497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9" name="Oval 58"/>
            <p:cNvSpPr/>
            <p:nvPr/>
          </p:nvSpPr>
          <p:spPr>
            <a:xfrm>
              <a:off x="4503544" y="4112560"/>
              <a:ext cx="651486" cy="398480"/>
            </a:xfrm>
            <a:prstGeom prst="ellipse">
              <a:avLst/>
            </a:prstGeom>
            <a:noFill/>
            <a:ln w="25400">
              <a:solidFill>
                <a:srgbClr val="2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cxnSpLocks/>
              <a:stCxn id="59" idx="6"/>
            </p:cNvCxnSpPr>
            <p:nvPr/>
          </p:nvCxnSpPr>
          <p:spPr>
            <a:xfrm flipV="1">
              <a:off x="5155030" y="4309450"/>
              <a:ext cx="506894" cy="2350"/>
            </a:xfrm>
            <a:prstGeom prst="line">
              <a:avLst/>
            </a:prstGeom>
            <a:ln w="25400">
              <a:solidFill>
                <a:srgbClr val="2F497D"/>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364139" y="2869604"/>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2F497D"/>
                </a:solidFill>
              </a:rPr>
              <a:t>Low I</a:t>
            </a:r>
          </a:p>
        </p:txBody>
      </p:sp>
      <p:sp>
        <p:nvSpPr>
          <p:cNvPr id="62" name="TextBox 61"/>
          <p:cNvSpPr txBox="1"/>
          <p:nvPr/>
        </p:nvSpPr>
        <p:spPr>
          <a:xfrm>
            <a:off x="7371441" y="5145677"/>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C00000"/>
                </a:solidFill>
              </a:rPr>
              <a:t>Low D</a:t>
            </a:r>
          </a:p>
        </p:txBody>
      </p:sp>
    </p:spTree>
    <p:extLst>
      <p:ext uri="{BB962C8B-B14F-4D97-AF65-F5344CB8AC3E}">
        <p14:creationId xmlns:p14="http://schemas.microsoft.com/office/powerpoint/2010/main" val="4251889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25" grpId="0"/>
      <p:bldP spid="61" grpId="0"/>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4"/>
          <p:cNvSpPr txBox="1">
            <a:spLocks noChangeArrowheads="1"/>
          </p:cNvSpPr>
          <p:nvPr/>
        </p:nvSpPr>
        <p:spPr bwMode="auto">
          <a:xfrm>
            <a:off x="4950287" y="2488577"/>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Rule Breaker</a:t>
            </a:r>
          </a:p>
          <a:p>
            <a:pPr algn="ctr"/>
            <a:r>
              <a:rPr lang="en-US" sz="1200" dirty="0">
                <a:solidFill>
                  <a:prstClr val="black"/>
                </a:solidFill>
                <a:latin typeface="Calibri"/>
              </a:rPr>
              <a:t>Permission Taker</a:t>
            </a:r>
          </a:p>
          <a:p>
            <a:pPr algn="ctr"/>
            <a:r>
              <a:rPr lang="en-US" sz="2800" b="1" dirty="0">
                <a:solidFill>
                  <a:schemeClr val="bg1"/>
                </a:solidFill>
                <a:latin typeface="Calibri"/>
              </a:rPr>
              <a:t>Independent</a:t>
            </a:r>
            <a:endParaRPr lang="en-US" sz="1200" dirty="0">
              <a:solidFill>
                <a:prstClr val="black"/>
              </a:solidFill>
              <a:latin typeface="Calibri"/>
            </a:endParaRPr>
          </a:p>
          <a:p>
            <a:pPr algn="ctr"/>
            <a:r>
              <a:rPr lang="en-US" sz="1200" dirty="0">
                <a:solidFill>
                  <a:prstClr val="black"/>
                </a:solidFill>
                <a:latin typeface="Calibri"/>
              </a:rPr>
              <a:t>Take Charge</a:t>
            </a:r>
          </a:p>
          <a:p>
            <a:pPr algn="ctr"/>
            <a:r>
              <a:rPr lang="en-US" sz="1200" dirty="0">
                <a:solidFill>
                  <a:prstClr val="black"/>
                </a:solidFill>
                <a:latin typeface="Calibri"/>
              </a:rPr>
              <a:t>Assertive</a:t>
            </a:r>
          </a:p>
          <a:p>
            <a:pPr algn="ctr"/>
            <a:r>
              <a:rPr lang="en-US" sz="1200" dirty="0">
                <a:solidFill>
                  <a:prstClr val="black"/>
                </a:solidFill>
                <a:latin typeface="Calibri"/>
              </a:rPr>
              <a:t>Self-Reliant</a:t>
            </a:r>
          </a:p>
          <a:p>
            <a:pPr algn="ctr"/>
            <a:r>
              <a:rPr lang="en-US" sz="1200" dirty="0">
                <a:solidFill>
                  <a:prstClr val="black"/>
                </a:solidFill>
                <a:latin typeface="Calibri"/>
              </a:rPr>
              <a:t>Competitive</a:t>
            </a:r>
          </a:p>
          <a:p>
            <a:pPr algn="ctr"/>
            <a:r>
              <a:rPr lang="en-US" sz="1200" dirty="0">
                <a:solidFill>
                  <a:prstClr val="black"/>
                </a:solidFill>
                <a:latin typeface="Calibri"/>
              </a:rPr>
              <a:t>Effective</a:t>
            </a:r>
          </a:p>
          <a:p>
            <a:pPr algn="ctr"/>
            <a:r>
              <a:rPr lang="en-US" sz="1200" dirty="0">
                <a:solidFill>
                  <a:prstClr val="black"/>
                </a:solidFill>
                <a:latin typeface="Calibri"/>
              </a:rPr>
              <a:t>Team Player</a:t>
            </a:r>
          </a:p>
          <a:p>
            <a:pPr algn="ctr"/>
            <a:r>
              <a:rPr lang="en-US" sz="1200" dirty="0">
                <a:solidFill>
                  <a:prstClr val="black"/>
                </a:solidFill>
                <a:latin typeface="Calibri"/>
              </a:rPr>
              <a:t>Easy Going</a:t>
            </a:r>
          </a:p>
          <a:p>
            <a:pPr algn="ctr"/>
            <a:r>
              <a:rPr lang="en-US" sz="1200" dirty="0">
                <a:solidFill>
                  <a:prstClr val="black"/>
                </a:solidFill>
                <a:latin typeface="Calibri"/>
              </a:rPr>
              <a:t>Respectful</a:t>
            </a:r>
          </a:p>
          <a:p>
            <a:pPr algn="ctr"/>
            <a:r>
              <a:rPr lang="en-US" sz="1200" dirty="0">
                <a:solidFill>
                  <a:prstClr val="black"/>
                </a:solidFill>
                <a:latin typeface="Calibri"/>
              </a:rPr>
              <a:t>Compliant</a:t>
            </a:r>
          </a:p>
          <a:p>
            <a:pPr algn="ctr"/>
            <a:r>
              <a:rPr lang="en-US" sz="1200" dirty="0">
                <a:solidFill>
                  <a:prstClr val="black"/>
                </a:solidFill>
                <a:latin typeface="Calibri"/>
              </a:rPr>
              <a:t>Obedient</a:t>
            </a:r>
          </a:p>
          <a:p>
            <a:pPr algn="ctr"/>
            <a:r>
              <a:rPr lang="en-US" sz="2800" b="1" dirty="0">
                <a:solidFill>
                  <a:schemeClr val="bg1"/>
                </a:solidFill>
                <a:latin typeface="Calibri"/>
              </a:rPr>
              <a:t>Cooperative</a:t>
            </a:r>
          </a:p>
          <a:p>
            <a:pPr algn="ctr"/>
            <a:r>
              <a:rPr lang="en-US" sz="1200" dirty="0">
                <a:solidFill>
                  <a:prstClr val="black"/>
                </a:solidFill>
                <a:latin typeface="Calibri"/>
              </a:rPr>
              <a:t>Complacent</a:t>
            </a:r>
          </a:p>
          <a:p>
            <a:pPr algn="ctr"/>
            <a:r>
              <a:rPr lang="en-US" sz="1200" dirty="0">
                <a:solidFill>
                  <a:prstClr val="black"/>
                </a:solidFill>
                <a:latin typeface="Calibri"/>
              </a:rPr>
              <a:t>Submissive</a:t>
            </a:r>
          </a:p>
        </p:txBody>
      </p:sp>
      <p:sp>
        <p:nvSpPr>
          <p:cNvPr id="21" name="Rectangle 20"/>
          <p:cNvSpPr/>
          <p:nvPr/>
        </p:nvSpPr>
        <p:spPr>
          <a:xfrm>
            <a:off x="293543" y="4956075"/>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55661" y="4956075"/>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547" y="2847807"/>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2690" y="2847807"/>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43771" y="4956075"/>
            <a:ext cx="3790786"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Prefer to work alone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Create their own rules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Typically remain neutral in the affairs of others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Goal-oriented</a:t>
            </a:r>
          </a:p>
        </p:txBody>
      </p:sp>
      <p:sp>
        <p:nvSpPr>
          <p:cNvPr id="8" name="TextBox 7"/>
          <p:cNvSpPr txBox="1"/>
          <p:nvPr/>
        </p:nvSpPr>
        <p:spPr>
          <a:xfrm>
            <a:off x="0" y="1911202"/>
            <a:ext cx="394055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you have the…</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Independence</a:t>
            </a:r>
            <a:r>
              <a:rPr lang="en-US" sz="24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318813" y="4956075"/>
            <a:ext cx="3690320"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Easy to work with</a:t>
            </a:r>
          </a:p>
          <a:p>
            <a:pPr lvl="1"/>
            <a:r>
              <a:rPr lang="en-US" sz="1400" dirty="0">
                <a:solidFill>
                  <a:schemeClr val="bg1"/>
                </a:solidFill>
              </a:rPr>
              <a:t>Enjoy helping out</a:t>
            </a:r>
          </a:p>
          <a:p>
            <a:pPr lvl="1"/>
            <a:r>
              <a:rPr lang="en-US" sz="1400" dirty="0">
                <a:solidFill>
                  <a:schemeClr val="bg1"/>
                </a:solidFill>
              </a:rPr>
              <a:t>Focus on policies and procedures</a:t>
            </a:r>
          </a:p>
          <a:p>
            <a:pPr lvl="1"/>
            <a:r>
              <a:rPr lang="en-US" sz="1400" dirty="0">
                <a:solidFill>
                  <a:schemeClr val="bg1"/>
                </a:solidFill>
              </a:rPr>
              <a:t>Naturally build positive relationships with others</a:t>
            </a:r>
          </a:p>
        </p:txBody>
      </p:sp>
      <p:sp>
        <p:nvSpPr>
          <p:cNvPr id="10" name="TextBox 9"/>
          <p:cNvSpPr txBox="1"/>
          <p:nvPr/>
        </p:nvSpPr>
        <p:spPr>
          <a:xfrm>
            <a:off x="8318813" y="1911202"/>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Cooperativeness</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9185564" y="1130578"/>
            <a:ext cx="2297348" cy="400110"/>
          </a:xfrm>
          <a:prstGeom prst="rect">
            <a:avLst/>
          </a:prstGeom>
          <a:noFill/>
        </p:spPr>
        <p:txBody>
          <a:bodyPr wrap="square" rtlCol="0">
            <a:spAutoFit/>
          </a:bodyPr>
          <a:lstStyle/>
          <a:p>
            <a:r>
              <a:rPr lang="en-US" sz="2000" dirty="0">
                <a:solidFill>
                  <a:schemeClr val="bg1"/>
                </a:solidFill>
              </a:rPr>
              <a:t>Cooperativeness</a:t>
            </a:r>
          </a:p>
        </p:txBody>
      </p:sp>
      <p:sp>
        <p:nvSpPr>
          <p:cNvPr id="16" name="TextBox 15"/>
          <p:cNvSpPr txBox="1"/>
          <p:nvPr/>
        </p:nvSpPr>
        <p:spPr>
          <a:xfrm>
            <a:off x="6556988" y="1130578"/>
            <a:ext cx="2115957" cy="400110"/>
          </a:xfrm>
          <a:prstGeom prst="rect">
            <a:avLst/>
          </a:prstGeom>
          <a:noFill/>
        </p:spPr>
        <p:txBody>
          <a:bodyPr wrap="square" rtlCol="0">
            <a:spAutoFit/>
          </a:bodyPr>
          <a:lstStyle/>
          <a:p>
            <a:r>
              <a:rPr lang="en-US" sz="2000" dirty="0">
                <a:solidFill>
                  <a:schemeClr val="bg1"/>
                </a:solidFill>
              </a:rPr>
              <a:t>Independence</a:t>
            </a:r>
          </a:p>
        </p:txBody>
      </p:sp>
      <p:sp>
        <p:nvSpPr>
          <p:cNvPr id="18" name="Left-Right Arrow 17"/>
          <p:cNvSpPr/>
          <p:nvPr/>
        </p:nvSpPr>
        <p:spPr>
          <a:xfrm>
            <a:off x="8563471" y="1273343"/>
            <a:ext cx="633476" cy="171667"/>
          </a:xfrm>
          <a:prstGeom prst="leftRightArrow">
            <a:avLst/>
          </a:prstGeom>
          <a:gradFill>
            <a:gsLst>
              <a:gs pos="100000">
                <a:srgbClr val="C0000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Left-Right Arrow 19"/>
          <p:cNvSpPr/>
          <p:nvPr/>
        </p:nvSpPr>
        <p:spPr>
          <a:xfrm rot="5400000">
            <a:off x="2362461" y="3621174"/>
            <a:ext cx="4846320" cy="1260910"/>
          </a:xfrm>
          <a:prstGeom prst="leftRightArrow">
            <a:avLst/>
          </a:prstGeom>
          <a:gradFill>
            <a:gsLst>
              <a:gs pos="100000">
                <a:srgbClr val="C00000"/>
              </a:gs>
              <a:gs pos="0">
                <a:srgbClr val="FEFD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5" name="TextBox 4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7" name="Group 46"/>
          <p:cNvGrpSpPr/>
          <p:nvPr/>
        </p:nvGrpSpPr>
        <p:grpSpPr>
          <a:xfrm>
            <a:off x="4521573" y="4058259"/>
            <a:ext cx="2822672" cy="398480"/>
            <a:chOff x="4503544" y="4112560"/>
            <a:chExt cx="2822672" cy="398480"/>
          </a:xfrm>
        </p:grpSpPr>
        <p:sp>
          <p:nvSpPr>
            <p:cNvPr id="48" name="Rectangle 4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Oval 4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543545" y="2901443"/>
            <a:ext cx="3045119" cy="447381"/>
            <a:chOff x="4503544" y="4079331"/>
            <a:chExt cx="2984438" cy="398480"/>
          </a:xfrm>
        </p:grpSpPr>
        <p:sp>
          <p:nvSpPr>
            <p:cNvPr id="52" name="Rectangle 51"/>
            <p:cNvSpPr/>
            <p:nvPr/>
          </p:nvSpPr>
          <p:spPr>
            <a:xfrm>
              <a:off x="5438159" y="4079331"/>
              <a:ext cx="2049823" cy="398480"/>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 name="Oval 52"/>
            <p:cNvSpPr/>
            <p:nvPr/>
          </p:nvSpPr>
          <p:spPr>
            <a:xfrm>
              <a:off x="4503544" y="4112561"/>
              <a:ext cx="611484" cy="299708"/>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cxnSpLocks/>
              <a:stCxn id="53" idx="6"/>
            </p:cNvCxnSpPr>
            <p:nvPr/>
          </p:nvCxnSpPr>
          <p:spPr>
            <a:xfrm flipV="1">
              <a:off x="5115028" y="4261091"/>
              <a:ext cx="302195" cy="1324"/>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553299" y="5220446"/>
            <a:ext cx="2914985" cy="398480"/>
            <a:chOff x="4503544" y="4112560"/>
            <a:chExt cx="2822673" cy="398480"/>
          </a:xfrm>
        </p:grpSpPr>
        <p:sp>
          <p:nvSpPr>
            <p:cNvPr id="56" name="Rectangle 55"/>
            <p:cNvSpPr/>
            <p:nvPr/>
          </p:nvSpPr>
          <p:spPr>
            <a:xfrm>
              <a:off x="5481212" y="4112560"/>
              <a:ext cx="1845005"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 name="Oval 56"/>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cxnSpLocks/>
              <a:stCxn id="57" idx="6"/>
            </p:cNvCxnSpPr>
            <p:nvPr/>
          </p:nvCxnSpPr>
          <p:spPr>
            <a:xfrm flipV="1">
              <a:off x="5155030" y="4309503"/>
              <a:ext cx="326181" cy="2297"/>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1002" y="6074004"/>
            <a:ext cx="594360" cy="457200"/>
          </a:xfrm>
          <a:prstGeom prst="rect">
            <a:avLst/>
          </a:prstGeom>
          <a:noFill/>
          <a:ln w="38100">
            <a:noFill/>
            <a:miter lim="800000"/>
            <a:headEnd/>
            <a:tailEnd/>
          </a:ln>
        </p:spPr>
      </p:pic>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1613" y="1935644"/>
            <a:ext cx="594360" cy="457200"/>
          </a:xfrm>
          <a:prstGeom prst="rect">
            <a:avLst/>
          </a:prstGeom>
          <a:noFill/>
          <a:ln w="38100">
            <a:noFill/>
            <a:miter lim="800000"/>
            <a:headEnd/>
            <a:tailEnd/>
          </a:ln>
        </p:spPr>
      </p:pic>
      <p:sp>
        <p:nvSpPr>
          <p:cNvPr id="65" name="TextBox 64"/>
          <p:cNvSpPr txBox="1"/>
          <p:nvPr/>
        </p:nvSpPr>
        <p:spPr>
          <a:xfrm>
            <a:off x="7344245" y="4080895"/>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6" name="Straight Connector 65"/>
          <p:cNvCxnSpPr>
            <a:cxnSpLocks/>
          </p:cNvCxnSpPr>
          <p:nvPr/>
        </p:nvCxnSpPr>
        <p:spPr>
          <a:xfrm flipV="1">
            <a:off x="5717606" y="2494655"/>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cxnSpLocks/>
          </p:cNvCxnSpPr>
          <p:nvPr/>
        </p:nvCxnSpPr>
        <p:spPr>
          <a:xfrm flipV="1">
            <a:off x="5717606" y="6034085"/>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527984" y="2757134"/>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FBCA19"/>
                </a:solidFill>
              </a:rPr>
              <a:t>Low C</a:t>
            </a:r>
          </a:p>
        </p:txBody>
      </p:sp>
      <p:sp>
        <p:nvSpPr>
          <p:cNvPr id="69" name="TextBox 68"/>
          <p:cNvSpPr txBox="1"/>
          <p:nvPr/>
        </p:nvSpPr>
        <p:spPr>
          <a:xfrm>
            <a:off x="7527984" y="5108269"/>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C00000"/>
                </a:solidFill>
              </a:rPr>
              <a:t>Low D</a:t>
            </a:r>
          </a:p>
        </p:txBody>
      </p:sp>
      <p:sp>
        <p:nvSpPr>
          <p:cNvPr id="81" name="TextBox 80"/>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82" name="TextBox 81"/>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83" name="TextBox 82"/>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84" name="TextBox 83"/>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85" name="TextBox 84"/>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86" name="TextBox 85"/>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87" name="TextBox 86"/>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88" name="TextBox 87"/>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89" name="TextBox 88"/>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90" name="TextBox 89"/>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91" name="TextBox 90"/>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22621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6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632162" y="49534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1952" y="49534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5400000">
            <a:off x="2362461" y="3621174"/>
            <a:ext cx="4846320" cy="1260910"/>
          </a:xfrm>
          <a:prstGeom prst="leftRightArrow">
            <a:avLst/>
          </a:prstGeom>
          <a:gradFill>
            <a:gsLst>
              <a:gs pos="100000">
                <a:srgbClr val="C00000"/>
              </a:gs>
              <a:gs pos="0">
                <a:srgbClr val="21BA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65948" y="2839400"/>
            <a:ext cx="1485901" cy="1143000"/>
          </a:xfrm>
          <a:prstGeom prst="rect">
            <a:avLst/>
          </a:prstGeom>
          <a:noFill/>
          <a:ln w="38100">
            <a:noFill/>
            <a:miter lim="800000"/>
            <a:headEnd/>
            <a:tailEnd/>
          </a:ln>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5738" y="2839400"/>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45362" y="4947460"/>
            <a:ext cx="3790786" cy="1261884"/>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Generally always working on something</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Tend to not take extended breaks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Creative or imaginative</a:t>
            </a:r>
          </a:p>
        </p:txBody>
      </p:sp>
      <p:sp>
        <p:nvSpPr>
          <p:cNvPr id="8" name="TextBox 7"/>
          <p:cNvSpPr txBox="1"/>
          <p:nvPr/>
        </p:nvSpPr>
        <p:spPr>
          <a:xfrm>
            <a:off x="0" y="2014192"/>
            <a:ext cx="3940558" cy="2893100"/>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ln>
                  <a:solidFill>
                    <a:schemeClr val="accent2">
                      <a:lumMod val="75000"/>
                      <a:alpha val="51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higher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latin typeface="Maiandra GD" pitchFamily="34" charset="0"/>
            </a:endParaRPr>
          </a:p>
          <a:p>
            <a:pPr marL="182880" indent="-182880">
              <a:spcBef>
                <a:spcPts val="600"/>
              </a:spcBef>
            </a:pPr>
            <a:endParaRPr lang="en-US" sz="2400" dirty="0">
              <a:latin typeface="Maiandra GD" pitchFamily="34" charset="0"/>
            </a:endParaRPr>
          </a:p>
          <a:p>
            <a:pPr marL="182880" indent="-182880">
              <a:spcBef>
                <a:spcPts val="600"/>
              </a:spcBef>
            </a:pPr>
            <a:endParaRPr lang="en-US" sz="2400" dirty="0">
              <a:latin typeface="Maiandra GD" pitchFamily="34" charset="0"/>
            </a:endParaRPr>
          </a:p>
          <a:p>
            <a:pPr marL="182880" indent="-182880" algn="ctr">
              <a:spcBef>
                <a:spcPts val="1200"/>
              </a:spcBef>
            </a:pPr>
            <a:r>
              <a:rPr lang="en-US" sz="2600" b="1" dirty="0">
                <a:solidFill>
                  <a:schemeClr val="bg1"/>
                </a:solidFill>
                <a:latin typeface="Maiandra GD" pitchFamily="34" charset="0"/>
              </a:rPr>
              <a:t>	Self-Motivation</a:t>
            </a:r>
            <a:r>
              <a:rPr lang="en-US" sz="2600" dirty="0">
                <a:solidFill>
                  <a:schemeClr val="bg1"/>
                </a:solidFill>
                <a:latin typeface="Maiandra GD" pitchFamily="34" charset="0"/>
              </a:rPr>
              <a:t> </a:t>
            </a:r>
            <a:br>
              <a:rPr lang="en-US" sz="2600" dirty="0">
                <a:solidFill>
                  <a:schemeClr val="bg1"/>
                </a:solidFill>
                <a:latin typeface="Maiandra GD" pitchFamily="34" charset="0"/>
              </a:rPr>
            </a:br>
            <a:r>
              <a:rPr lang="en-US" sz="2300" dirty="0">
                <a:solidFill>
                  <a:schemeClr val="bg1"/>
                </a:solidFill>
                <a:latin typeface="Maiandra GD" panose="020E0502030308020204" pitchFamily="34" charset="0"/>
              </a:rPr>
              <a:t>Sub-factor™</a:t>
            </a:r>
          </a:p>
        </p:txBody>
      </p:sp>
      <p:sp>
        <p:nvSpPr>
          <p:cNvPr id="9" name="TextBox 8"/>
          <p:cNvSpPr txBox="1"/>
          <p:nvPr/>
        </p:nvSpPr>
        <p:spPr>
          <a:xfrm>
            <a:off x="8291608" y="4953461"/>
            <a:ext cx="3694026"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Introvert</a:t>
            </a:r>
          </a:p>
          <a:p>
            <a:pPr lvl="1"/>
            <a:r>
              <a:rPr lang="en-US" sz="1400" dirty="0">
                <a:solidFill>
                  <a:schemeClr val="bg1"/>
                </a:solidFill>
              </a:rPr>
              <a:t>Rarely make rash decisions</a:t>
            </a:r>
          </a:p>
          <a:p>
            <a:pPr lvl="1"/>
            <a:r>
              <a:rPr lang="en-US" sz="1400" dirty="0">
                <a:solidFill>
                  <a:schemeClr val="bg1"/>
                </a:solidFill>
              </a:rPr>
              <a:t>Handle stressful situations by waiting them out</a:t>
            </a:r>
          </a:p>
          <a:p>
            <a:pPr lvl="1"/>
            <a:r>
              <a:rPr lang="en-US" sz="1400" dirty="0">
                <a:solidFill>
                  <a:schemeClr val="bg1"/>
                </a:solidFill>
              </a:rPr>
              <a:t>Realistic &amp; positive</a:t>
            </a:r>
          </a:p>
        </p:txBody>
      </p:sp>
      <p:sp>
        <p:nvSpPr>
          <p:cNvPr id="10" name="TextBox 9"/>
          <p:cNvSpPr txBox="1"/>
          <p:nvPr/>
        </p:nvSpPr>
        <p:spPr>
          <a:xfrm>
            <a:off x="8295316" y="2014192"/>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ln>
                  <a:solidFill>
                    <a:schemeClr val="accent3">
                      <a:lumMod val="50000"/>
                      <a:alpha val="50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Patience</a:t>
            </a:r>
            <a:r>
              <a:rPr lang="en-US" sz="2400" dirty="0">
                <a:solidFill>
                  <a:schemeClr val="bg1"/>
                </a:solidFill>
                <a:latin typeface="Maiandra GD" panose="020E0502030308020204" pitchFamily="34" charset="0"/>
              </a:rPr>
              <a:t> </a:t>
            </a:r>
            <a:br>
              <a:rPr lang="en-US" sz="2400" dirty="0">
                <a:solidFill>
                  <a:schemeClr val="bg1"/>
                </a:solidFill>
                <a:latin typeface="Maiandra GD" panose="020E0502030308020204" pitchFamily="34" charset="0"/>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10072255" y="1130578"/>
            <a:ext cx="1395650" cy="400110"/>
          </a:xfrm>
          <a:prstGeom prst="rect">
            <a:avLst/>
          </a:prstGeom>
          <a:noFill/>
        </p:spPr>
        <p:txBody>
          <a:bodyPr wrap="square" rtlCol="0">
            <a:spAutoFit/>
          </a:bodyPr>
          <a:lstStyle/>
          <a:p>
            <a:r>
              <a:rPr lang="en-US" sz="2000" dirty="0">
                <a:solidFill>
                  <a:schemeClr val="bg1"/>
                </a:solidFill>
              </a:rPr>
              <a:t>Patience</a:t>
            </a:r>
          </a:p>
        </p:txBody>
      </p:sp>
      <p:sp>
        <p:nvSpPr>
          <p:cNvPr id="16" name="TextBox 15"/>
          <p:cNvSpPr txBox="1"/>
          <p:nvPr/>
        </p:nvSpPr>
        <p:spPr>
          <a:xfrm>
            <a:off x="6384655" y="1130578"/>
            <a:ext cx="2038910" cy="400110"/>
          </a:xfrm>
          <a:prstGeom prst="rect">
            <a:avLst/>
          </a:prstGeom>
          <a:noFill/>
        </p:spPr>
        <p:txBody>
          <a:bodyPr wrap="square" rtlCol="0">
            <a:spAutoFit/>
          </a:bodyPr>
          <a:lstStyle/>
          <a:p>
            <a:r>
              <a:rPr lang="en-US" sz="2000" dirty="0">
                <a:solidFill>
                  <a:schemeClr val="bg1"/>
                </a:solidFill>
              </a:rPr>
              <a:t>Self-Motivation</a:t>
            </a:r>
          </a:p>
        </p:txBody>
      </p:sp>
      <p:sp>
        <p:nvSpPr>
          <p:cNvPr id="19" name="Left-Right Arrow 18"/>
          <p:cNvSpPr/>
          <p:nvPr/>
        </p:nvSpPr>
        <p:spPr>
          <a:xfrm>
            <a:off x="8423565" y="1221423"/>
            <a:ext cx="1611205" cy="218420"/>
          </a:xfrm>
          <a:prstGeom prst="leftRightArrow">
            <a:avLst/>
          </a:prstGeom>
          <a:gradFill>
            <a:gsLst>
              <a:gs pos="100000">
                <a:srgbClr val="C00000"/>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23" name="TextBox 22"/>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24" name="TextBox 23"/>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25" name="TextBox 24"/>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26" name="TextBox 25"/>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27" name="TextBox 26"/>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28" name="TextBox 27"/>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29" name="TextBox 28"/>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30" name="TextBox 29"/>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31" name="TextBox 30"/>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32" name="TextBox 31"/>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33" name="TextBox 32"/>
          <p:cNvSpPr txBox="1"/>
          <p:nvPr/>
        </p:nvSpPr>
        <p:spPr>
          <a:xfrm>
            <a:off x="4515655" y="6022200"/>
            <a:ext cx="539931" cy="369332"/>
          </a:xfrm>
          <a:prstGeom prst="rect">
            <a:avLst/>
          </a:prstGeom>
          <a:noFill/>
        </p:spPr>
        <p:txBody>
          <a:bodyPr wrap="square" rtlCol="0">
            <a:spAutoFit/>
          </a:bodyPr>
          <a:lstStyle/>
          <a:p>
            <a:pPr algn="ctr"/>
            <a:r>
              <a:rPr lang="en-US" b="1" dirty="0"/>
              <a:t>Up</a:t>
            </a:r>
          </a:p>
        </p:txBody>
      </p:sp>
      <p:sp>
        <p:nvSpPr>
          <p:cNvPr id="35" name="TextBox 34"/>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3672" y="1965831"/>
            <a:ext cx="624971" cy="460283"/>
          </a:xfrm>
          <a:prstGeom prst="rect">
            <a:avLst/>
          </a:prstGeom>
          <a:noFill/>
          <a:ln w="38100">
            <a:noFill/>
            <a:miter lim="800000"/>
            <a:headEnd/>
            <a:tailEnd/>
          </a:ln>
        </p:spPr>
      </p:pic>
      <p:pic>
        <p:nvPicPr>
          <p:cNvPr id="38" name="Picture 3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9526" y="6070272"/>
            <a:ext cx="624971" cy="460283"/>
          </a:xfrm>
          <a:prstGeom prst="rect">
            <a:avLst/>
          </a:prstGeom>
          <a:noFill/>
          <a:ln w="38100">
            <a:noFill/>
            <a:miter lim="800000"/>
            <a:headEnd/>
            <a:tailEnd/>
          </a:ln>
        </p:spPr>
      </p:pic>
      <p:sp>
        <p:nvSpPr>
          <p:cNvPr id="39" name="TextBox 4"/>
          <p:cNvSpPr txBox="1">
            <a:spLocks noChangeArrowheads="1"/>
          </p:cNvSpPr>
          <p:nvPr/>
        </p:nvSpPr>
        <p:spPr bwMode="auto">
          <a:xfrm>
            <a:off x="4801680" y="2499649"/>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Forceful</a:t>
            </a:r>
          </a:p>
          <a:p>
            <a:pPr algn="ctr"/>
            <a:r>
              <a:rPr lang="en-US" sz="1200" dirty="0">
                <a:solidFill>
                  <a:prstClr val="black"/>
                </a:solidFill>
                <a:latin typeface="Calibri"/>
              </a:rPr>
              <a:t>Impulsive</a:t>
            </a:r>
          </a:p>
          <a:p>
            <a:pPr algn="ctr"/>
            <a:r>
              <a:rPr lang="en-US" sz="2800" b="1" dirty="0">
                <a:solidFill>
                  <a:schemeClr val="bg1"/>
                </a:solidFill>
                <a:latin typeface="Calibri"/>
              </a:rPr>
              <a:t>Self-Motivated</a:t>
            </a:r>
          </a:p>
          <a:p>
            <a:pPr algn="ctr"/>
            <a:r>
              <a:rPr lang="en-US" sz="1200" dirty="0">
                <a:solidFill>
                  <a:prstClr val="black"/>
                </a:solidFill>
                <a:latin typeface="Calibri"/>
              </a:rPr>
              <a:t>Assertive</a:t>
            </a:r>
          </a:p>
          <a:p>
            <a:pPr algn="ctr"/>
            <a:r>
              <a:rPr lang="en-US" sz="1200" dirty="0">
                <a:solidFill>
                  <a:prstClr val="black"/>
                </a:solidFill>
                <a:latin typeface="Calibri"/>
              </a:rPr>
              <a:t>Decisive</a:t>
            </a:r>
          </a:p>
          <a:p>
            <a:pPr algn="ctr"/>
            <a:r>
              <a:rPr lang="en-US" sz="1200" dirty="0">
                <a:solidFill>
                  <a:prstClr val="black"/>
                </a:solidFill>
                <a:latin typeface="Calibri"/>
              </a:rPr>
              <a:t>Driven</a:t>
            </a:r>
          </a:p>
          <a:p>
            <a:pPr algn="ctr"/>
            <a:r>
              <a:rPr lang="en-US" sz="1200" dirty="0">
                <a:solidFill>
                  <a:prstClr val="black"/>
                </a:solidFill>
                <a:latin typeface="Calibri"/>
              </a:rPr>
              <a:t>Competitive</a:t>
            </a:r>
          </a:p>
          <a:p>
            <a:pPr algn="ctr"/>
            <a:r>
              <a:rPr lang="en-US" sz="1200" dirty="0">
                <a:solidFill>
                  <a:prstClr val="black"/>
                </a:solidFill>
                <a:latin typeface="Calibri"/>
              </a:rPr>
              <a:t>Focused</a:t>
            </a:r>
          </a:p>
          <a:p>
            <a:pPr algn="ctr"/>
            <a:r>
              <a:rPr lang="en-US" sz="1200" dirty="0">
                <a:solidFill>
                  <a:prstClr val="black"/>
                </a:solidFill>
                <a:latin typeface="Calibri"/>
              </a:rPr>
              <a:t>Stable</a:t>
            </a:r>
          </a:p>
          <a:p>
            <a:pPr algn="ctr"/>
            <a:r>
              <a:rPr lang="en-US" sz="1200" dirty="0">
                <a:solidFill>
                  <a:prstClr val="black"/>
                </a:solidFill>
                <a:latin typeface="Calibri"/>
              </a:rPr>
              <a:t>Easy Going</a:t>
            </a:r>
          </a:p>
          <a:p>
            <a:pPr algn="ctr"/>
            <a:r>
              <a:rPr lang="en-US" sz="1200" dirty="0">
                <a:solidFill>
                  <a:prstClr val="black"/>
                </a:solidFill>
                <a:latin typeface="Calibri"/>
              </a:rPr>
              <a:t>Composed</a:t>
            </a:r>
          </a:p>
          <a:p>
            <a:pPr algn="ctr"/>
            <a:r>
              <a:rPr lang="en-US" sz="1200" dirty="0">
                <a:solidFill>
                  <a:prstClr val="black"/>
                </a:solidFill>
                <a:latin typeface="Calibri"/>
              </a:rPr>
              <a:t>Cautious</a:t>
            </a:r>
          </a:p>
          <a:p>
            <a:pPr algn="ctr"/>
            <a:r>
              <a:rPr lang="en-US" sz="1200" dirty="0">
                <a:solidFill>
                  <a:prstClr val="black"/>
                </a:solidFill>
                <a:latin typeface="Calibri"/>
              </a:rPr>
              <a:t>Hesitant</a:t>
            </a:r>
          </a:p>
          <a:p>
            <a:pPr algn="ctr"/>
            <a:r>
              <a:rPr lang="en-US" sz="2800" b="1" dirty="0">
                <a:solidFill>
                  <a:schemeClr val="bg1"/>
                </a:solidFill>
                <a:latin typeface="Calibri"/>
              </a:rPr>
              <a:t>Patient</a:t>
            </a:r>
          </a:p>
          <a:p>
            <a:pPr algn="ctr"/>
            <a:r>
              <a:rPr lang="en-US" sz="1200" dirty="0">
                <a:solidFill>
                  <a:prstClr val="black"/>
                </a:solidFill>
                <a:latin typeface="Calibri"/>
              </a:rPr>
              <a:t>Uncertain</a:t>
            </a:r>
          </a:p>
          <a:p>
            <a:pPr algn="ctr"/>
            <a:r>
              <a:rPr lang="en-US" sz="1200" dirty="0">
                <a:solidFill>
                  <a:prstClr val="black"/>
                </a:solidFill>
                <a:latin typeface="Calibri"/>
              </a:rPr>
              <a:t>Analysis Paralysis</a:t>
            </a:r>
          </a:p>
        </p:txBody>
      </p:sp>
      <p:sp>
        <p:nvSpPr>
          <p:cNvPr id="41" name="TextBox 40"/>
          <p:cNvSpPr txBox="1"/>
          <p:nvPr/>
        </p:nvSpPr>
        <p:spPr>
          <a:xfrm>
            <a:off x="7270584" y="4061683"/>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42" name="Straight Connector 41"/>
          <p:cNvCxnSpPr>
            <a:cxnSpLocks/>
          </p:cNvCxnSpPr>
          <p:nvPr/>
        </p:nvCxnSpPr>
        <p:spPr>
          <a:xfrm flipV="1">
            <a:off x="5567117" y="2457306"/>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cxnSpLocks/>
          </p:cNvCxnSpPr>
          <p:nvPr/>
        </p:nvCxnSpPr>
        <p:spPr>
          <a:xfrm flipV="1">
            <a:off x="5567117" y="6049083"/>
            <a:ext cx="1664292" cy="1404"/>
          </a:xfrm>
          <a:prstGeom prst="line">
            <a:avLst/>
          </a:prstGeom>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a:off x="4503544" y="4045432"/>
            <a:ext cx="2822672" cy="398480"/>
            <a:chOff x="4503544" y="4112560"/>
            <a:chExt cx="2822672" cy="398480"/>
          </a:xfrm>
        </p:grpSpPr>
        <p:sp>
          <p:nvSpPr>
            <p:cNvPr id="46" name="Rectangle 45"/>
            <p:cNvSpPr/>
            <p:nvPr/>
          </p:nvSpPr>
          <p:spPr>
            <a:xfrm>
              <a:off x="5661924" y="4128810"/>
              <a:ext cx="1664292" cy="382229"/>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lumMod val="50000"/>
                  </a:schemeClr>
                </a:solidFill>
              </a:endParaRPr>
            </a:p>
          </p:txBody>
        </p:sp>
        <p:sp>
          <p:nvSpPr>
            <p:cNvPr id="47" name="Oval 46"/>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48" name="Straight Connector 47"/>
            <p:cNvCxnSpPr>
              <a:cxnSpLocks/>
              <a:stCxn id="47"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461222" y="2905880"/>
            <a:ext cx="3053270" cy="398480"/>
            <a:chOff x="4503544" y="4112560"/>
            <a:chExt cx="3053270" cy="398480"/>
          </a:xfrm>
        </p:grpSpPr>
        <p:sp>
          <p:nvSpPr>
            <p:cNvPr id="50" name="Rectangle 49"/>
            <p:cNvSpPr/>
            <p:nvPr/>
          </p:nvSpPr>
          <p:spPr>
            <a:xfrm>
              <a:off x="5317707" y="4112560"/>
              <a:ext cx="2239107" cy="398480"/>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Oval 50"/>
            <p:cNvSpPr/>
            <p:nvPr/>
          </p:nvSpPr>
          <p:spPr>
            <a:xfrm>
              <a:off x="4503544" y="4112560"/>
              <a:ext cx="651486" cy="398480"/>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cxnSpLocks/>
              <a:stCxn id="51" idx="6"/>
            </p:cNvCxnSpPr>
            <p:nvPr/>
          </p:nvCxnSpPr>
          <p:spPr>
            <a:xfrm>
              <a:off x="5155030" y="4311800"/>
              <a:ext cx="162677" cy="0"/>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30444" y="5176392"/>
            <a:ext cx="2822672" cy="398480"/>
            <a:chOff x="4503544" y="4112560"/>
            <a:chExt cx="2822672" cy="398480"/>
          </a:xfrm>
        </p:grpSpPr>
        <p:sp>
          <p:nvSpPr>
            <p:cNvPr id="54" name="Rectangle 53"/>
            <p:cNvSpPr/>
            <p:nvPr/>
          </p:nvSpPr>
          <p:spPr>
            <a:xfrm>
              <a:off x="5661924" y="4112560"/>
              <a:ext cx="1664292" cy="398480"/>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Oval 54"/>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cxnSpLocks/>
              <a:stCxn id="55"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438223" y="2799022"/>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336600"/>
                </a:solidFill>
              </a:rPr>
              <a:t>Low S</a:t>
            </a:r>
          </a:p>
        </p:txBody>
      </p:sp>
      <p:sp>
        <p:nvSpPr>
          <p:cNvPr id="58" name="TextBox 57"/>
          <p:cNvSpPr txBox="1"/>
          <p:nvPr/>
        </p:nvSpPr>
        <p:spPr>
          <a:xfrm>
            <a:off x="7363578" y="5027766"/>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C00000"/>
                </a:solidFill>
              </a:rPr>
              <a:t>Low D</a:t>
            </a:r>
          </a:p>
        </p:txBody>
      </p:sp>
    </p:spTree>
    <p:extLst>
      <p:ext uri="{BB962C8B-B14F-4D97-AF65-F5344CB8AC3E}">
        <p14:creationId xmlns:p14="http://schemas.microsoft.com/office/powerpoint/2010/main" val="92847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7" grpId="0"/>
      <p:bldP spid="5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4"/>
          <p:cNvSpPr txBox="1">
            <a:spLocks noChangeArrowheads="1"/>
          </p:cNvSpPr>
          <p:nvPr/>
        </p:nvSpPr>
        <p:spPr bwMode="auto">
          <a:xfrm>
            <a:off x="4882564" y="2488577"/>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Over Zealous</a:t>
            </a:r>
          </a:p>
          <a:p>
            <a:pPr algn="ctr"/>
            <a:r>
              <a:rPr lang="en-US" sz="1200" dirty="0">
                <a:solidFill>
                  <a:prstClr val="black"/>
                </a:solidFill>
                <a:latin typeface="Calibri"/>
              </a:rPr>
              <a:t>Idealistic</a:t>
            </a:r>
          </a:p>
          <a:p>
            <a:pPr algn="ctr"/>
            <a:r>
              <a:rPr lang="en-US" sz="2800" b="1" dirty="0">
                <a:solidFill>
                  <a:schemeClr val="bg1"/>
                </a:solidFill>
                <a:latin typeface="Calibri"/>
              </a:rPr>
              <a:t>Enthusiastic</a:t>
            </a:r>
            <a:endParaRPr lang="en-US" sz="1200" dirty="0">
              <a:solidFill>
                <a:prstClr val="black"/>
              </a:solidFill>
              <a:latin typeface="Calibri"/>
            </a:endParaRPr>
          </a:p>
          <a:p>
            <a:pPr algn="ctr"/>
            <a:r>
              <a:rPr lang="en-US" sz="1200" dirty="0">
                <a:solidFill>
                  <a:prstClr val="black"/>
                </a:solidFill>
                <a:latin typeface="Calibri"/>
              </a:rPr>
              <a:t>Ambitious</a:t>
            </a:r>
          </a:p>
          <a:p>
            <a:pPr algn="ctr"/>
            <a:r>
              <a:rPr lang="en-US" sz="1200" dirty="0">
                <a:solidFill>
                  <a:prstClr val="black"/>
                </a:solidFill>
                <a:latin typeface="Calibri"/>
              </a:rPr>
              <a:t>Visionary</a:t>
            </a:r>
          </a:p>
          <a:p>
            <a:pPr algn="ctr"/>
            <a:r>
              <a:rPr lang="en-US" sz="1200" dirty="0">
                <a:solidFill>
                  <a:prstClr val="black"/>
                </a:solidFill>
                <a:latin typeface="Calibri"/>
              </a:rPr>
              <a:t>Energetic</a:t>
            </a:r>
          </a:p>
          <a:p>
            <a:pPr algn="ctr"/>
            <a:r>
              <a:rPr lang="en-US" sz="1200" dirty="0">
                <a:solidFill>
                  <a:prstClr val="black"/>
                </a:solidFill>
                <a:latin typeface="Calibri"/>
              </a:rPr>
              <a:t>Goal-Oriented</a:t>
            </a:r>
          </a:p>
          <a:p>
            <a:pPr algn="ctr"/>
            <a:r>
              <a:rPr lang="en-US" sz="1200" dirty="0">
                <a:solidFill>
                  <a:prstClr val="black"/>
                </a:solidFill>
                <a:latin typeface="Calibri"/>
              </a:rPr>
              <a:t>Tactful</a:t>
            </a:r>
          </a:p>
          <a:p>
            <a:pPr algn="ctr"/>
            <a:r>
              <a:rPr lang="en-US" sz="1200" dirty="0">
                <a:solidFill>
                  <a:prstClr val="black"/>
                </a:solidFill>
                <a:latin typeface="Calibri"/>
              </a:rPr>
              <a:t>Astute</a:t>
            </a:r>
          </a:p>
          <a:p>
            <a:pPr algn="ctr"/>
            <a:r>
              <a:rPr lang="en-US" sz="1200" dirty="0">
                <a:solidFill>
                  <a:prstClr val="black"/>
                </a:solidFill>
                <a:latin typeface="Calibri"/>
              </a:rPr>
              <a:t>Attentive</a:t>
            </a:r>
          </a:p>
          <a:p>
            <a:pPr algn="ctr"/>
            <a:r>
              <a:rPr lang="en-US" sz="1200" dirty="0">
                <a:solidFill>
                  <a:prstClr val="black"/>
                </a:solidFill>
                <a:latin typeface="Calibri"/>
              </a:rPr>
              <a:t>Logical</a:t>
            </a:r>
          </a:p>
          <a:p>
            <a:pPr algn="ctr"/>
            <a:r>
              <a:rPr lang="en-US" sz="1200" dirty="0">
                <a:solidFill>
                  <a:prstClr val="black"/>
                </a:solidFill>
                <a:latin typeface="Calibri"/>
              </a:rPr>
              <a:t>Accurate</a:t>
            </a:r>
          </a:p>
          <a:p>
            <a:pPr algn="ctr"/>
            <a:r>
              <a:rPr lang="en-US" sz="1200" dirty="0">
                <a:solidFill>
                  <a:prstClr val="black"/>
                </a:solidFill>
                <a:latin typeface="Calibri"/>
              </a:rPr>
              <a:t>Considerate</a:t>
            </a:r>
          </a:p>
          <a:p>
            <a:pPr algn="ctr"/>
            <a:r>
              <a:rPr lang="en-US" sz="2800" b="1" dirty="0">
                <a:solidFill>
                  <a:schemeClr val="bg1"/>
                </a:solidFill>
                <a:latin typeface="Calibri"/>
              </a:rPr>
              <a:t>Thoughtful</a:t>
            </a:r>
          </a:p>
          <a:p>
            <a:pPr algn="ctr"/>
            <a:r>
              <a:rPr lang="en-US" sz="1200" dirty="0">
                <a:solidFill>
                  <a:prstClr val="black"/>
                </a:solidFill>
                <a:latin typeface="Calibri"/>
              </a:rPr>
              <a:t>Cautious</a:t>
            </a:r>
          </a:p>
          <a:p>
            <a:pPr algn="ctr"/>
            <a:r>
              <a:rPr lang="en-US" sz="1200" dirty="0">
                <a:solidFill>
                  <a:prstClr val="black"/>
                </a:solidFill>
                <a:latin typeface="Calibri"/>
              </a:rPr>
              <a:t>Overthinking</a:t>
            </a:r>
          </a:p>
        </p:txBody>
      </p:sp>
      <p:sp>
        <p:nvSpPr>
          <p:cNvPr id="20" name="Rectangle 19"/>
          <p:cNvSpPr/>
          <p:nvPr/>
        </p:nvSpPr>
        <p:spPr>
          <a:xfrm>
            <a:off x="8576341"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3386"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0127" y="2836439"/>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8762" y="2836439"/>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93928" y="4950496"/>
            <a:ext cx="3790786" cy="1415772"/>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Outgoing &amp; extroverted</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Positive attitude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Able to keep up with others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Go-getter</a:t>
            </a:r>
          </a:p>
        </p:txBody>
      </p:sp>
      <p:sp>
        <p:nvSpPr>
          <p:cNvPr id="8" name="TextBox 7"/>
          <p:cNvSpPr txBox="1"/>
          <p:nvPr/>
        </p:nvSpPr>
        <p:spPr>
          <a:xfrm>
            <a:off x="49843" y="2011227"/>
            <a:ext cx="394055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Enthusiasm</a:t>
            </a:r>
            <a:r>
              <a:rPr lang="en-US" sz="2400" dirty="0">
                <a:solidFill>
                  <a:schemeClr val="bg1"/>
                </a:solidFill>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239495" y="4944944"/>
            <a:ext cx="3690318" cy="1415772"/>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Highly aware of surroundings</a:t>
            </a:r>
          </a:p>
          <a:p>
            <a:pPr lvl="1"/>
            <a:r>
              <a:rPr lang="en-US" sz="1400" dirty="0">
                <a:solidFill>
                  <a:schemeClr val="bg1"/>
                </a:solidFill>
              </a:rPr>
              <a:t>Think diligently</a:t>
            </a:r>
          </a:p>
          <a:p>
            <a:pPr lvl="1"/>
            <a:r>
              <a:rPr lang="en-US" sz="1400" dirty="0">
                <a:solidFill>
                  <a:schemeClr val="bg1"/>
                </a:solidFill>
              </a:rPr>
              <a:t>Tend to plan for everything</a:t>
            </a:r>
          </a:p>
          <a:p>
            <a:pPr lvl="1"/>
            <a:r>
              <a:rPr lang="en-US" sz="1400" dirty="0">
                <a:solidFill>
                  <a:schemeClr val="bg1"/>
                </a:solidFill>
              </a:rPr>
              <a:t>Trust logic over impulse</a:t>
            </a:r>
          </a:p>
        </p:txBody>
      </p:sp>
      <p:sp>
        <p:nvSpPr>
          <p:cNvPr id="10" name="TextBox 9"/>
          <p:cNvSpPr txBox="1"/>
          <p:nvPr/>
        </p:nvSpPr>
        <p:spPr>
          <a:xfrm>
            <a:off x="8239495" y="2011227"/>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ln>
                  <a:solidFill>
                    <a:schemeClr val="accent3">
                      <a:lumMod val="50000"/>
                      <a:alpha val="48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Thoughtfulness</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9462655" y="1130578"/>
            <a:ext cx="2020257" cy="400110"/>
          </a:xfrm>
          <a:prstGeom prst="rect">
            <a:avLst/>
          </a:prstGeom>
          <a:noFill/>
        </p:spPr>
        <p:txBody>
          <a:bodyPr wrap="square" rtlCol="0">
            <a:spAutoFit/>
          </a:bodyPr>
          <a:lstStyle/>
          <a:p>
            <a:r>
              <a:rPr lang="en-US" sz="2000" dirty="0">
                <a:solidFill>
                  <a:schemeClr val="bg1"/>
                </a:solidFill>
              </a:rPr>
              <a:t>Thoughtfulness</a:t>
            </a:r>
          </a:p>
        </p:txBody>
      </p:sp>
      <p:sp>
        <p:nvSpPr>
          <p:cNvPr id="16" name="TextBox 15"/>
          <p:cNvSpPr txBox="1"/>
          <p:nvPr/>
        </p:nvSpPr>
        <p:spPr>
          <a:xfrm>
            <a:off x="6384654" y="1130578"/>
            <a:ext cx="1554001" cy="400110"/>
          </a:xfrm>
          <a:prstGeom prst="rect">
            <a:avLst/>
          </a:prstGeom>
          <a:noFill/>
        </p:spPr>
        <p:txBody>
          <a:bodyPr wrap="square" rtlCol="0">
            <a:spAutoFit/>
          </a:bodyPr>
          <a:lstStyle/>
          <a:p>
            <a:r>
              <a:rPr lang="en-US" sz="2000" dirty="0">
                <a:solidFill>
                  <a:schemeClr val="bg1"/>
                </a:solidFill>
              </a:rPr>
              <a:t>Enthusiasm</a:t>
            </a:r>
          </a:p>
        </p:txBody>
      </p:sp>
      <p:sp>
        <p:nvSpPr>
          <p:cNvPr id="18" name="Left-Right Arrow 17"/>
          <p:cNvSpPr/>
          <p:nvPr/>
        </p:nvSpPr>
        <p:spPr>
          <a:xfrm>
            <a:off x="7851450" y="1219328"/>
            <a:ext cx="1611205" cy="218420"/>
          </a:xfrm>
          <a:prstGeom prst="leftRightArrow">
            <a:avLst/>
          </a:prstGeom>
          <a:gradFill>
            <a:gsLst>
              <a:gs pos="100000">
                <a:srgbClr val="003399"/>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Left-Right Arrow 19"/>
          <p:cNvSpPr/>
          <p:nvPr/>
        </p:nvSpPr>
        <p:spPr>
          <a:xfrm rot="5400000">
            <a:off x="2362461" y="3621174"/>
            <a:ext cx="4846320" cy="1260910"/>
          </a:xfrm>
          <a:prstGeom prst="leftRightArrow">
            <a:avLst/>
          </a:prstGeom>
          <a:gradFill>
            <a:gsLst>
              <a:gs pos="100000">
                <a:srgbClr val="2F497D"/>
              </a:gs>
              <a:gs pos="0">
                <a:srgbClr val="4CA447"/>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5" name="TextBox 4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7" name="Group 46"/>
          <p:cNvGrpSpPr/>
          <p:nvPr/>
        </p:nvGrpSpPr>
        <p:grpSpPr>
          <a:xfrm>
            <a:off x="4469560" y="4064602"/>
            <a:ext cx="2822672" cy="398480"/>
            <a:chOff x="4503544" y="4112560"/>
            <a:chExt cx="2822672" cy="398480"/>
          </a:xfrm>
        </p:grpSpPr>
        <p:sp>
          <p:nvSpPr>
            <p:cNvPr id="48" name="Rectangle 4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Oval 4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503544" y="2875048"/>
            <a:ext cx="2926364" cy="398480"/>
            <a:chOff x="4503544" y="4112560"/>
            <a:chExt cx="2889970" cy="398480"/>
          </a:xfrm>
        </p:grpSpPr>
        <p:sp>
          <p:nvSpPr>
            <p:cNvPr id="52" name="Rectangle 51"/>
            <p:cNvSpPr/>
            <p:nvPr/>
          </p:nvSpPr>
          <p:spPr>
            <a:xfrm>
              <a:off x="5530307" y="4112560"/>
              <a:ext cx="1863207" cy="398480"/>
            </a:xfrm>
            <a:prstGeom prst="rect">
              <a:avLst/>
            </a:prstGeom>
            <a:noFill/>
            <a:ln w="25400">
              <a:solidFill>
                <a:srgbClr val="00409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 name="Oval 52"/>
            <p:cNvSpPr/>
            <p:nvPr/>
          </p:nvSpPr>
          <p:spPr>
            <a:xfrm>
              <a:off x="4503544" y="4112560"/>
              <a:ext cx="651486" cy="398480"/>
            </a:xfrm>
            <a:prstGeom prst="ellipse">
              <a:avLst/>
            </a:prstGeom>
            <a:noFill/>
            <a:ln w="25400">
              <a:solidFill>
                <a:srgbClr val="0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cxnSpLocks/>
              <a:stCxn id="53" idx="6"/>
              <a:endCxn id="52" idx="1"/>
            </p:cNvCxnSpPr>
            <p:nvPr/>
          </p:nvCxnSpPr>
          <p:spPr>
            <a:xfrm>
              <a:off x="5155030" y="4311800"/>
              <a:ext cx="375277" cy="0"/>
            </a:xfrm>
            <a:prstGeom prst="line">
              <a:avLst/>
            </a:prstGeom>
            <a:ln w="25400">
              <a:solidFill>
                <a:srgbClr val="004099"/>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503544" y="5189607"/>
            <a:ext cx="2822672" cy="398480"/>
            <a:chOff x="4503544" y="4112560"/>
            <a:chExt cx="2822672" cy="398480"/>
          </a:xfrm>
        </p:grpSpPr>
        <p:sp>
          <p:nvSpPr>
            <p:cNvPr id="56" name="Rectangle 55"/>
            <p:cNvSpPr/>
            <p:nvPr/>
          </p:nvSpPr>
          <p:spPr>
            <a:xfrm>
              <a:off x="5661924" y="4112560"/>
              <a:ext cx="1664292" cy="398480"/>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 name="Oval 56"/>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cxnSpLocks/>
              <a:stCxn id="57"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pic>
        <p:nvPicPr>
          <p:cNvPr id="6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3997" y="6124512"/>
            <a:ext cx="594360" cy="457200"/>
          </a:xfrm>
          <a:prstGeom prst="rect">
            <a:avLst/>
          </a:prstGeom>
          <a:noFill/>
          <a:ln w="38100">
            <a:noFill/>
            <a:miter lim="800000"/>
            <a:headEnd/>
            <a:tailEnd/>
          </a:ln>
        </p:spPr>
      </p:pic>
      <p:pic>
        <p:nvPicPr>
          <p:cNvPr id="6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365" y="2016056"/>
            <a:ext cx="594360" cy="457200"/>
          </a:xfrm>
          <a:prstGeom prst="rect">
            <a:avLst/>
          </a:prstGeom>
          <a:noFill/>
          <a:ln w="38100">
            <a:noFill/>
            <a:miter lim="800000"/>
            <a:headEnd/>
            <a:tailEnd/>
          </a:ln>
        </p:spPr>
      </p:pic>
      <p:sp>
        <p:nvSpPr>
          <p:cNvPr id="65" name="TextBox 64"/>
          <p:cNvSpPr txBox="1"/>
          <p:nvPr/>
        </p:nvSpPr>
        <p:spPr>
          <a:xfrm>
            <a:off x="7306571" y="4101465"/>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6" name="Straight Connector 65"/>
          <p:cNvCxnSpPr>
            <a:cxnSpLocks/>
          </p:cNvCxnSpPr>
          <p:nvPr/>
        </p:nvCxnSpPr>
        <p:spPr>
          <a:xfrm flipV="1">
            <a:off x="5641343" y="2498600"/>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cxnSpLocks/>
          </p:cNvCxnSpPr>
          <p:nvPr/>
        </p:nvCxnSpPr>
        <p:spPr>
          <a:xfrm flipV="1">
            <a:off x="5641343" y="6090376"/>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432931" y="2718000"/>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336600"/>
                </a:solidFill>
              </a:rPr>
              <a:t>Low S</a:t>
            </a:r>
          </a:p>
        </p:txBody>
      </p:sp>
      <p:sp>
        <p:nvSpPr>
          <p:cNvPr id="69" name="TextBox 68"/>
          <p:cNvSpPr txBox="1"/>
          <p:nvPr/>
        </p:nvSpPr>
        <p:spPr>
          <a:xfrm>
            <a:off x="7429908" y="5080734"/>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2F497D"/>
                </a:solidFill>
              </a:rPr>
              <a:t>Low I</a:t>
            </a:r>
          </a:p>
        </p:txBody>
      </p:sp>
      <p:sp>
        <p:nvSpPr>
          <p:cNvPr id="70" name="TextBox 69"/>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71" name="TextBox 70"/>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72" name="TextBox 71"/>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73" name="TextBox 72"/>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74" name="TextBox 73"/>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75" name="TextBox 74"/>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6" name="TextBox 75"/>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7" name="TextBox 76"/>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8" name="TextBox 77"/>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79" name="TextBox 78"/>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80" name="TextBox 79"/>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88067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4"/>
          <p:cNvSpPr txBox="1">
            <a:spLocks noChangeArrowheads="1"/>
          </p:cNvSpPr>
          <p:nvPr/>
        </p:nvSpPr>
        <p:spPr bwMode="auto">
          <a:xfrm>
            <a:off x="4937115" y="2476404"/>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Delusions of Grandeur</a:t>
            </a:r>
          </a:p>
          <a:p>
            <a:pPr algn="ctr"/>
            <a:r>
              <a:rPr lang="en-US" sz="1200" dirty="0">
                <a:solidFill>
                  <a:prstClr val="black"/>
                </a:solidFill>
                <a:latin typeface="Calibri"/>
              </a:rPr>
              <a:t>Arrogant</a:t>
            </a:r>
          </a:p>
          <a:p>
            <a:pPr algn="ctr"/>
            <a:r>
              <a:rPr lang="en-US" sz="2800" b="1" dirty="0">
                <a:solidFill>
                  <a:schemeClr val="bg1"/>
                </a:solidFill>
                <a:latin typeface="Calibri"/>
              </a:rPr>
              <a:t>Self-Confident</a:t>
            </a:r>
          </a:p>
          <a:p>
            <a:pPr algn="ctr"/>
            <a:r>
              <a:rPr lang="en-US" sz="1200" dirty="0">
                <a:solidFill>
                  <a:prstClr val="black"/>
                </a:solidFill>
                <a:latin typeface="Calibri"/>
              </a:rPr>
              <a:t>Presumptuous</a:t>
            </a:r>
          </a:p>
          <a:p>
            <a:pPr algn="ctr"/>
            <a:r>
              <a:rPr lang="en-US" sz="1200" dirty="0">
                <a:solidFill>
                  <a:prstClr val="black"/>
                </a:solidFill>
                <a:latin typeface="Calibri"/>
              </a:rPr>
              <a:t>Quick to Act</a:t>
            </a:r>
          </a:p>
          <a:p>
            <a:pPr algn="ctr"/>
            <a:r>
              <a:rPr lang="en-US" sz="1200" dirty="0">
                <a:solidFill>
                  <a:prstClr val="black"/>
                </a:solidFill>
                <a:latin typeface="Calibri"/>
              </a:rPr>
              <a:t>Poised</a:t>
            </a:r>
          </a:p>
          <a:p>
            <a:pPr algn="ctr"/>
            <a:r>
              <a:rPr lang="en-US" sz="1200" dirty="0">
                <a:solidFill>
                  <a:prstClr val="black"/>
                </a:solidFill>
                <a:latin typeface="Calibri"/>
              </a:rPr>
              <a:t>Effective</a:t>
            </a:r>
          </a:p>
          <a:p>
            <a:pPr algn="ctr"/>
            <a:r>
              <a:rPr lang="en-US" sz="1200" dirty="0">
                <a:solidFill>
                  <a:prstClr val="black"/>
                </a:solidFill>
                <a:latin typeface="Calibri"/>
              </a:rPr>
              <a:t>Meticulous</a:t>
            </a:r>
          </a:p>
          <a:p>
            <a:pPr algn="ctr"/>
            <a:r>
              <a:rPr lang="en-US" sz="1200" dirty="0">
                <a:solidFill>
                  <a:prstClr val="black"/>
                </a:solidFill>
                <a:latin typeface="Calibri"/>
              </a:rPr>
              <a:t>Thoughtful</a:t>
            </a:r>
          </a:p>
          <a:p>
            <a:pPr algn="ctr"/>
            <a:r>
              <a:rPr lang="en-US" sz="1200" dirty="0">
                <a:solidFill>
                  <a:prstClr val="black"/>
                </a:solidFill>
                <a:latin typeface="Calibri"/>
              </a:rPr>
              <a:t>Careful</a:t>
            </a:r>
          </a:p>
          <a:p>
            <a:pPr algn="ctr"/>
            <a:r>
              <a:rPr lang="en-US" sz="1200" dirty="0">
                <a:solidFill>
                  <a:prstClr val="black"/>
                </a:solidFill>
                <a:latin typeface="Calibri"/>
              </a:rPr>
              <a:t>Observant</a:t>
            </a:r>
          </a:p>
          <a:p>
            <a:pPr algn="ctr"/>
            <a:r>
              <a:rPr lang="en-US" sz="1200" dirty="0">
                <a:solidFill>
                  <a:prstClr val="black"/>
                </a:solidFill>
                <a:latin typeface="Calibri"/>
              </a:rPr>
              <a:t>Alert</a:t>
            </a:r>
          </a:p>
          <a:p>
            <a:pPr algn="ctr"/>
            <a:r>
              <a:rPr lang="en-US" sz="1200" dirty="0">
                <a:solidFill>
                  <a:prstClr val="black"/>
                </a:solidFill>
                <a:latin typeface="Calibri"/>
              </a:rPr>
              <a:t>Attentive</a:t>
            </a:r>
          </a:p>
          <a:p>
            <a:pPr algn="ctr"/>
            <a:r>
              <a:rPr lang="en-US" sz="2800" b="1" dirty="0">
                <a:solidFill>
                  <a:schemeClr val="bg1"/>
                </a:solidFill>
                <a:latin typeface="Calibri"/>
              </a:rPr>
              <a:t>Accurate</a:t>
            </a:r>
          </a:p>
          <a:p>
            <a:pPr algn="ctr"/>
            <a:r>
              <a:rPr lang="en-US" sz="1200" dirty="0">
                <a:solidFill>
                  <a:prstClr val="black"/>
                </a:solidFill>
                <a:latin typeface="Calibri"/>
              </a:rPr>
              <a:t>Careful</a:t>
            </a:r>
          </a:p>
          <a:p>
            <a:pPr algn="ctr"/>
            <a:r>
              <a:rPr lang="en-US" sz="1200" dirty="0">
                <a:solidFill>
                  <a:prstClr val="black"/>
                </a:solidFill>
                <a:latin typeface="Calibri"/>
              </a:rPr>
              <a:t>Afraid to Make Mistakes</a:t>
            </a:r>
          </a:p>
        </p:txBody>
      </p:sp>
      <p:sp>
        <p:nvSpPr>
          <p:cNvPr id="21" name="Rectangle 20"/>
          <p:cNvSpPr/>
          <p:nvPr/>
        </p:nvSpPr>
        <p:spPr>
          <a:xfrm>
            <a:off x="8658529" y="4944770"/>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4721" y="49499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249798" y="2010695"/>
            <a:ext cx="4099052" cy="2970044"/>
          </a:xfrm>
          <a:prstGeom prst="rect">
            <a:avLst/>
          </a:prstGeom>
          <a:noFill/>
        </p:spPr>
        <p:txBody>
          <a:bodyPr wrap="square" rtlCol="0">
            <a:spAutoFit/>
          </a:bodyPr>
          <a:lstStyle/>
          <a:p>
            <a:pPr marL="182880" indent="-182880">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p>
          <a:p>
            <a:pPr marL="182880" indent="-182880">
              <a:spcBef>
                <a:spcPts val="1200"/>
              </a:spcBef>
            </a:pPr>
            <a:endParaRPr lang="en-US" sz="2100" dirty="0"/>
          </a:p>
          <a:p>
            <a:pPr marL="182880" indent="-182880">
              <a:spcBef>
                <a:spcPts val="1200"/>
              </a:spcBef>
            </a:pPr>
            <a:endParaRPr lang="en-US" sz="2100" dirty="0"/>
          </a:p>
          <a:p>
            <a:pPr marL="182880" indent="-182880" algn="ctr">
              <a:spcBef>
                <a:spcPts val="1200"/>
              </a:spcBef>
            </a:pPr>
            <a:r>
              <a:rPr lang="en-US" sz="2600" b="1" dirty="0">
                <a:solidFill>
                  <a:schemeClr val="bg1"/>
                </a:solidFill>
                <a:latin typeface="Maiandra GD" pitchFamily="34" charset="0"/>
              </a:rPr>
              <a:t>Accuracy</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92316" y="2833160"/>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08507" y="2838354"/>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62593" y="4949961"/>
            <a:ext cx="3790786" cy="1415772"/>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Extrovert</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Rarely doubt themselves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Able to easily open a conversation</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Very comfortable in social situations</a:t>
            </a:r>
          </a:p>
        </p:txBody>
      </p:sp>
      <p:sp>
        <p:nvSpPr>
          <p:cNvPr id="8" name="TextBox 7"/>
          <p:cNvSpPr txBox="1"/>
          <p:nvPr/>
        </p:nvSpPr>
        <p:spPr>
          <a:xfrm>
            <a:off x="-164183" y="2010695"/>
            <a:ext cx="4084329" cy="2939266"/>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12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Self-confidence </a:t>
            </a:r>
            <a:br>
              <a:rPr lang="en-US" sz="2400" b="1" dirty="0">
                <a:solidFill>
                  <a:schemeClr val="bg1"/>
                </a:solidFill>
                <a:latin typeface="Maiandra GD" panose="020E0502030308020204" pitchFamily="34" charset="0"/>
              </a:rPr>
            </a:br>
            <a:r>
              <a:rPr lang="en-US" sz="2400" dirty="0">
                <a:solidFill>
                  <a:schemeClr val="bg1"/>
                </a:solidFill>
                <a:latin typeface="Maiandra GD" panose="020E0502030308020204" pitchFamily="34" charset="0"/>
              </a:rPr>
              <a:t>Sub-factor™</a:t>
            </a:r>
          </a:p>
        </p:txBody>
      </p:sp>
      <p:sp>
        <p:nvSpPr>
          <p:cNvPr id="9" name="TextBox 8"/>
          <p:cNvSpPr txBox="1"/>
          <p:nvPr/>
        </p:nvSpPr>
        <p:spPr>
          <a:xfrm>
            <a:off x="8249798" y="4944767"/>
            <a:ext cx="3762203"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Take their time</a:t>
            </a:r>
          </a:p>
          <a:p>
            <a:pPr lvl="1"/>
            <a:r>
              <a:rPr lang="en-US" sz="1400" dirty="0">
                <a:solidFill>
                  <a:schemeClr val="bg1"/>
                </a:solidFill>
              </a:rPr>
              <a:t>Pay attention to details</a:t>
            </a:r>
          </a:p>
          <a:p>
            <a:pPr lvl="1"/>
            <a:r>
              <a:rPr lang="en-US" sz="1400" dirty="0">
                <a:solidFill>
                  <a:schemeClr val="bg1"/>
                </a:solidFill>
              </a:rPr>
              <a:t>Easily find errors</a:t>
            </a:r>
          </a:p>
          <a:p>
            <a:pPr lvl="1"/>
            <a:r>
              <a:rPr lang="en-US" sz="1400" dirty="0">
                <a:solidFill>
                  <a:schemeClr val="bg1"/>
                </a:solidFill>
              </a:rPr>
              <a:t>Prefer to understand the situation completely before making a decision</a:t>
            </a:r>
          </a:p>
        </p:txBody>
      </p:sp>
      <p:sp>
        <p:nvSpPr>
          <p:cNvPr id="14" name="TextBox 13"/>
          <p:cNvSpPr txBox="1"/>
          <p:nvPr/>
        </p:nvSpPr>
        <p:spPr>
          <a:xfrm>
            <a:off x="10072255" y="1130578"/>
            <a:ext cx="1410657" cy="400110"/>
          </a:xfrm>
          <a:prstGeom prst="rect">
            <a:avLst/>
          </a:prstGeom>
          <a:noFill/>
        </p:spPr>
        <p:txBody>
          <a:bodyPr wrap="square" rtlCol="0">
            <a:spAutoFit/>
          </a:bodyPr>
          <a:lstStyle/>
          <a:p>
            <a:r>
              <a:rPr lang="en-US" sz="2000" dirty="0">
                <a:solidFill>
                  <a:schemeClr val="bg1"/>
                </a:solidFill>
              </a:rPr>
              <a:t>Accuracy</a:t>
            </a:r>
          </a:p>
        </p:txBody>
      </p:sp>
      <p:sp>
        <p:nvSpPr>
          <p:cNvPr id="16" name="TextBox 15"/>
          <p:cNvSpPr txBox="1"/>
          <p:nvPr/>
        </p:nvSpPr>
        <p:spPr>
          <a:xfrm>
            <a:off x="6384654" y="1130578"/>
            <a:ext cx="2149746" cy="400110"/>
          </a:xfrm>
          <a:prstGeom prst="rect">
            <a:avLst/>
          </a:prstGeom>
          <a:noFill/>
        </p:spPr>
        <p:txBody>
          <a:bodyPr wrap="square" rtlCol="0">
            <a:spAutoFit/>
          </a:bodyPr>
          <a:lstStyle/>
          <a:p>
            <a:r>
              <a:rPr lang="en-US" sz="2000" dirty="0">
                <a:solidFill>
                  <a:schemeClr val="bg1"/>
                </a:solidFill>
              </a:rPr>
              <a:t>Self-confidence</a:t>
            </a:r>
          </a:p>
        </p:txBody>
      </p:sp>
      <p:sp>
        <p:nvSpPr>
          <p:cNvPr id="18" name="Left-Right Arrow 17"/>
          <p:cNvSpPr/>
          <p:nvPr/>
        </p:nvSpPr>
        <p:spPr>
          <a:xfrm>
            <a:off x="8497725" y="1221307"/>
            <a:ext cx="1611205" cy="218420"/>
          </a:xfrm>
          <a:prstGeom prst="leftRightArrow">
            <a:avLst/>
          </a:prstGeom>
          <a:gradFill>
            <a:gsLst>
              <a:gs pos="100000">
                <a:srgbClr val="003399"/>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Left-Right Arrow 19"/>
          <p:cNvSpPr/>
          <p:nvPr/>
        </p:nvSpPr>
        <p:spPr>
          <a:xfrm rot="5400000">
            <a:off x="2362461" y="3621174"/>
            <a:ext cx="4846320" cy="1260910"/>
          </a:xfrm>
          <a:prstGeom prst="leftRightArrow">
            <a:avLst/>
          </a:prstGeom>
          <a:gradFill>
            <a:gsLst>
              <a:gs pos="100000">
                <a:srgbClr val="2F497D"/>
              </a:gs>
              <a:gs pos="0">
                <a:srgbClr val="FEFD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6" name="TextBox 45"/>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8" name="Group 47"/>
          <p:cNvGrpSpPr/>
          <p:nvPr/>
        </p:nvGrpSpPr>
        <p:grpSpPr>
          <a:xfrm>
            <a:off x="4489718" y="4033870"/>
            <a:ext cx="2822672" cy="398480"/>
            <a:chOff x="4503544" y="4112560"/>
            <a:chExt cx="2822672" cy="398480"/>
          </a:xfrm>
        </p:grpSpPr>
        <p:sp>
          <p:nvSpPr>
            <p:cNvPr id="49" name="Rectangle 48"/>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Oval 49"/>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cxnSpLocks/>
              <a:stCxn id="50"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449270" y="2931095"/>
            <a:ext cx="3178908" cy="398480"/>
            <a:chOff x="4503544" y="4112560"/>
            <a:chExt cx="3178908" cy="398480"/>
          </a:xfrm>
        </p:grpSpPr>
        <p:sp>
          <p:nvSpPr>
            <p:cNvPr id="53" name="Rectangle 52"/>
            <p:cNvSpPr/>
            <p:nvPr/>
          </p:nvSpPr>
          <p:spPr>
            <a:xfrm>
              <a:off x="5416178" y="4112560"/>
              <a:ext cx="2266274" cy="398480"/>
            </a:xfrm>
            <a:prstGeom prst="rect">
              <a:avLst/>
            </a:prstGeom>
            <a:noFill/>
            <a:ln w="25400">
              <a:solidFill>
                <a:srgbClr val="00409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 name="Oval 53"/>
            <p:cNvSpPr/>
            <p:nvPr/>
          </p:nvSpPr>
          <p:spPr>
            <a:xfrm>
              <a:off x="4503544" y="4112560"/>
              <a:ext cx="651486" cy="398480"/>
            </a:xfrm>
            <a:prstGeom prst="ellipse">
              <a:avLst/>
            </a:prstGeom>
            <a:noFill/>
            <a:ln w="25400">
              <a:solidFill>
                <a:srgbClr val="0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cxnSpLocks/>
              <a:stCxn id="54" idx="6"/>
            </p:cNvCxnSpPr>
            <p:nvPr/>
          </p:nvCxnSpPr>
          <p:spPr>
            <a:xfrm>
              <a:off x="5155030" y="4311800"/>
              <a:ext cx="239218" cy="0"/>
            </a:xfrm>
            <a:prstGeom prst="line">
              <a:avLst/>
            </a:prstGeom>
            <a:ln w="25400">
              <a:solidFill>
                <a:srgbClr val="004099"/>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449270" y="5155813"/>
            <a:ext cx="2822672" cy="398480"/>
            <a:chOff x="4503544" y="4112560"/>
            <a:chExt cx="2822672" cy="398480"/>
          </a:xfrm>
        </p:grpSpPr>
        <p:sp>
          <p:nvSpPr>
            <p:cNvPr id="57" name="Rectangle 56"/>
            <p:cNvSpPr/>
            <p:nvPr/>
          </p:nvSpPr>
          <p:spPr>
            <a:xfrm>
              <a:off x="5661924" y="4112560"/>
              <a:ext cx="1664292"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8" name="Oval 57"/>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cxnSpLocks/>
              <a:stCxn id="58" idx="6"/>
            </p:cNvCxnSpPr>
            <p:nvPr/>
          </p:nvCxnSpPr>
          <p:spPr>
            <a:xfrm flipV="1">
              <a:off x="5155030" y="4309450"/>
              <a:ext cx="506894" cy="2350"/>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87667" y="6062696"/>
            <a:ext cx="594360" cy="457200"/>
          </a:xfrm>
          <a:prstGeom prst="rect">
            <a:avLst/>
          </a:prstGeom>
          <a:noFill/>
          <a:ln w="38100">
            <a:noFill/>
            <a:miter lim="800000"/>
            <a:headEnd/>
            <a:tailEnd/>
          </a:ln>
        </p:spPr>
      </p:pic>
      <p:pic>
        <p:nvPicPr>
          <p:cNvPr id="6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18278" y="1929425"/>
            <a:ext cx="594360" cy="457200"/>
          </a:xfrm>
          <a:prstGeom prst="rect">
            <a:avLst/>
          </a:prstGeom>
          <a:noFill/>
          <a:ln w="38100">
            <a:noFill/>
            <a:miter lim="800000"/>
            <a:headEnd/>
            <a:tailEnd/>
          </a:ln>
        </p:spPr>
      </p:pic>
      <p:sp>
        <p:nvSpPr>
          <p:cNvPr id="66" name="TextBox 65"/>
          <p:cNvSpPr txBox="1"/>
          <p:nvPr/>
        </p:nvSpPr>
        <p:spPr>
          <a:xfrm>
            <a:off x="7290893" y="4077411"/>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7" name="Straight Connector 66"/>
          <p:cNvCxnSpPr>
            <a:cxnSpLocks/>
          </p:cNvCxnSpPr>
          <p:nvPr/>
        </p:nvCxnSpPr>
        <p:spPr>
          <a:xfrm flipV="1">
            <a:off x="5705256" y="2435243"/>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cxnSpLocks/>
          </p:cNvCxnSpPr>
          <p:nvPr/>
        </p:nvCxnSpPr>
        <p:spPr>
          <a:xfrm flipV="1">
            <a:off x="5705256" y="6027019"/>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7660805" y="2720888"/>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FBCA19"/>
                </a:solidFill>
              </a:rPr>
              <a:t>Low C</a:t>
            </a:r>
          </a:p>
        </p:txBody>
      </p:sp>
      <p:sp>
        <p:nvSpPr>
          <p:cNvPr id="70" name="TextBox 69"/>
          <p:cNvSpPr txBox="1"/>
          <p:nvPr/>
        </p:nvSpPr>
        <p:spPr>
          <a:xfrm>
            <a:off x="7354099" y="5069293"/>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2F497D"/>
                </a:solidFill>
              </a:rPr>
              <a:t>Low I</a:t>
            </a:r>
          </a:p>
        </p:txBody>
      </p:sp>
      <p:sp>
        <p:nvSpPr>
          <p:cNvPr id="71" name="TextBox 70"/>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72" name="TextBox 71"/>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73" name="TextBox 72"/>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74" name="TextBox 73"/>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75" name="TextBox 74"/>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76" name="TextBox 75"/>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7" name="TextBox 76"/>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8" name="TextBox 77"/>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9" name="TextBox 78"/>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80" name="TextBox 79"/>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81" name="TextBox 80"/>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1056942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14" y="466261"/>
            <a:ext cx="8610600" cy="1293028"/>
          </a:xfrm>
        </p:spPr>
        <p:txBody>
          <a:bodyPr/>
          <a:lstStyle/>
          <a:p>
            <a:r>
              <a:rPr lang="en-US" dirty="0">
                <a:solidFill>
                  <a:schemeClr val="bg1"/>
                </a:solidFill>
                <a:latin typeface="Calibri" panose="020F0502020204030204" pitchFamily="34" charset="0"/>
              </a:rPr>
              <a:t>History of DISC</a:t>
            </a:r>
          </a:p>
        </p:txBody>
      </p:sp>
      <p:sp>
        <p:nvSpPr>
          <p:cNvPr id="6" name="Rectangle 5"/>
          <p:cNvSpPr/>
          <p:nvPr/>
        </p:nvSpPr>
        <p:spPr>
          <a:xfrm>
            <a:off x="2462685" y="1779386"/>
            <a:ext cx="9304772" cy="4945969"/>
          </a:xfrm>
          <a:prstGeom prst="rect">
            <a:avLst/>
          </a:prstGeom>
        </p:spPr>
        <p:txBody>
          <a:bodyPr wrap="square">
            <a:spAutoFit/>
          </a:bodyPr>
          <a:lstStyle/>
          <a:p>
            <a:pPr lvl="0">
              <a:lnSpc>
                <a:spcPct val="120000"/>
              </a:lnSpc>
              <a:spcBef>
                <a:spcPts val="1000"/>
              </a:spcBef>
            </a:pPr>
            <a:r>
              <a:rPr lang="en-US" dirty="0">
                <a:solidFill>
                  <a:schemeClr val="bg1"/>
                </a:solidFill>
                <a:latin typeface="Calibri Light" panose="020F0302020204030204" pitchFamily="34" charset="0"/>
                <a:cs typeface="Calibri Light" panose="020F0302020204030204" pitchFamily="34" charset="0"/>
              </a:rPr>
              <a:t>In 1928, a Harvard trained psychologist working at Columbia University, </a:t>
            </a:r>
            <a:r>
              <a:rPr lang="en-US" b="1" dirty="0">
                <a:solidFill>
                  <a:schemeClr val="bg1"/>
                </a:solidFill>
                <a:latin typeface="Calibri Light" panose="020F0302020204030204" pitchFamily="34" charset="0"/>
                <a:cs typeface="Calibri Light" panose="020F0302020204030204" pitchFamily="34" charset="0"/>
              </a:rPr>
              <a:t>William Moulton Marston, Ph.D. </a:t>
            </a:r>
            <a:r>
              <a:rPr lang="en-US" dirty="0">
                <a:solidFill>
                  <a:schemeClr val="bg1"/>
                </a:solidFill>
                <a:latin typeface="Calibri Light" panose="020F0302020204030204" pitchFamily="34" charset="0"/>
                <a:cs typeface="Calibri Light" panose="020F0302020204030204" pitchFamily="34" charset="0"/>
              </a:rPr>
              <a:t>based much of his life work on studying and enhancing his 4 Quadrant model. His book entitled </a:t>
            </a:r>
            <a:r>
              <a:rPr lang="en-US" i="1" dirty="0">
                <a:solidFill>
                  <a:schemeClr val="bg1"/>
                </a:solidFill>
                <a:latin typeface="Calibri Light" panose="020F0302020204030204" pitchFamily="34" charset="0"/>
                <a:cs typeface="Calibri Light" panose="020F0302020204030204" pitchFamily="34" charset="0"/>
              </a:rPr>
              <a:t>The Emotions of Normal People </a:t>
            </a:r>
            <a:r>
              <a:rPr lang="en-US" dirty="0">
                <a:solidFill>
                  <a:schemeClr val="bg1"/>
                </a:solidFill>
                <a:latin typeface="Calibri Light" panose="020F0302020204030204" pitchFamily="34" charset="0"/>
                <a:cs typeface="Calibri Light" panose="020F0302020204030204" pitchFamily="34" charset="0"/>
              </a:rPr>
              <a:t>outlined his theories and became the foundation for modern DISC assessments. Marston introduced the definitions of DISC. </a:t>
            </a:r>
          </a:p>
          <a:p>
            <a:pPr lvl="0">
              <a:lnSpc>
                <a:spcPct val="120000"/>
              </a:lnSpc>
              <a:spcBef>
                <a:spcPts val="1000"/>
              </a:spcBef>
            </a:pPr>
            <a:endParaRPr lang="en-US" sz="1400" dirty="0">
              <a:solidFill>
                <a:schemeClr val="bg1"/>
              </a:solidFill>
              <a:latin typeface="Calibri Light" panose="020F0302020204030204" pitchFamily="34" charset="0"/>
              <a:cs typeface="Calibri Light" panose="020F0302020204030204" pitchFamily="34" charset="0"/>
            </a:endParaRPr>
          </a:p>
          <a:p>
            <a:pPr>
              <a:lnSpc>
                <a:spcPct val="140000"/>
              </a:lnSpc>
            </a:pPr>
            <a:r>
              <a:rPr lang="en-US" dirty="0">
                <a:solidFill>
                  <a:schemeClr val="bg1"/>
                </a:solidFill>
                <a:latin typeface="Calibri Light" panose="020F0302020204030204" pitchFamily="34" charset="0"/>
                <a:cs typeface="Calibri Light" panose="020F0302020204030204" pitchFamily="34" charset="0"/>
              </a:rPr>
              <a:t>DISC is an acronym for: </a:t>
            </a:r>
          </a:p>
          <a:p>
            <a:pPr>
              <a:lnSpc>
                <a:spcPct val="140000"/>
              </a:lnSpc>
              <a:spcBef>
                <a:spcPts val="500"/>
              </a:spcBef>
            </a:pPr>
            <a:r>
              <a:rPr lang="en-US" b="1" dirty="0">
                <a:solidFill>
                  <a:srgbClr val="C00000"/>
                </a:solidFill>
                <a:latin typeface="Calibri Light" panose="020F0302020204030204" pitchFamily="34" charset="0"/>
                <a:cs typeface="Calibri Light" panose="020F0302020204030204" pitchFamily="34" charset="0"/>
              </a:rPr>
              <a:t>Dominance</a:t>
            </a:r>
            <a:r>
              <a:rPr lang="en-US" b="1" dirty="0">
                <a:solidFill>
                  <a:schemeClr val="bg1"/>
                </a:solidFill>
                <a:latin typeface="Calibri Light" panose="020F0302020204030204" pitchFamily="34" charset="0"/>
                <a:cs typeface="Calibri Light" panose="020F0302020204030204" pitchFamily="34" charset="0"/>
              </a:rPr>
              <a:t> </a:t>
            </a:r>
            <a:r>
              <a:rPr lang="en-US" dirty="0">
                <a:solidFill>
                  <a:schemeClr val="bg1"/>
                </a:solidFill>
                <a:latin typeface="Calibri Light" panose="020F0302020204030204" pitchFamily="34" charset="0"/>
                <a:cs typeface="Calibri Light" panose="020F0302020204030204" pitchFamily="34" charset="0"/>
              </a:rPr>
              <a:t>– relating to control, power and assertiveness </a:t>
            </a:r>
          </a:p>
          <a:p>
            <a:pPr>
              <a:lnSpc>
                <a:spcPct val="140000"/>
              </a:lnSpc>
              <a:spcBef>
                <a:spcPts val="500"/>
              </a:spcBef>
            </a:pPr>
            <a:r>
              <a:rPr lang="en-US" b="1" dirty="0">
                <a:solidFill>
                  <a:srgbClr val="0070C0"/>
                </a:solidFill>
                <a:latin typeface="Calibri Light" panose="020F0302020204030204" pitchFamily="34" charset="0"/>
                <a:cs typeface="Calibri Light" panose="020F0302020204030204" pitchFamily="34" charset="0"/>
              </a:rPr>
              <a:t>Inducement (redefined as Influence) </a:t>
            </a:r>
            <a:r>
              <a:rPr lang="en-US" dirty="0">
                <a:solidFill>
                  <a:schemeClr val="bg1"/>
                </a:solidFill>
                <a:latin typeface="Calibri Light" panose="020F0302020204030204" pitchFamily="34" charset="0"/>
                <a:cs typeface="Calibri Light" panose="020F0302020204030204" pitchFamily="34" charset="0"/>
              </a:rPr>
              <a:t>– relating to social situations and communication </a:t>
            </a:r>
          </a:p>
          <a:p>
            <a:pPr>
              <a:lnSpc>
                <a:spcPct val="140000"/>
              </a:lnSpc>
              <a:spcBef>
                <a:spcPts val="500"/>
              </a:spcBef>
            </a:pPr>
            <a:r>
              <a:rPr lang="en-US" b="1" dirty="0">
                <a:solidFill>
                  <a:srgbClr val="008000"/>
                </a:solidFill>
                <a:latin typeface="Calibri Light" panose="020F0302020204030204" pitchFamily="34" charset="0"/>
                <a:cs typeface="Calibri Light" panose="020F0302020204030204" pitchFamily="34" charset="0"/>
              </a:rPr>
              <a:t>Submission (redefined as Steadiness) </a:t>
            </a:r>
            <a:r>
              <a:rPr lang="en-US" dirty="0">
                <a:solidFill>
                  <a:schemeClr val="bg1"/>
                </a:solidFill>
                <a:latin typeface="Calibri Light" panose="020F0302020204030204" pitchFamily="34" charset="0"/>
                <a:cs typeface="Calibri Light" panose="020F0302020204030204" pitchFamily="34" charset="0"/>
              </a:rPr>
              <a:t>– relating to patience, persistence, and thoughtfulness </a:t>
            </a:r>
          </a:p>
          <a:p>
            <a:pPr>
              <a:lnSpc>
                <a:spcPct val="140000"/>
              </a:lnSpc>
              <a:spcBef>
                <a:spcPts val="500"/>
              </a:spcBef>
            </a:pPr>
            <a:r>
              <a:rPr lang="en-US" b="1" dirty="0">
                <a:solidFill>
                  <a:srgbClr val="D7DB3F"/>
                </a:solidFill>
                <a:latin typeface="Calibri Light" panose="020F0302020204030204" pitchFamily="34" charset="0"/>
                <a:cs typeface="Calibri Light" panose="020F0302020204030204" pitchFamily="34" charset="0"/>
              </a:rPr>
              <a:t>Compliance</a:t>
            </a:r>
            <a:r>
              <a:rPr lang="en-US" dirty="0">
                <a:solidFill>
                  <a:schemeClr val="bg1"/>
                </a:solidFill>
                <a:latin typeface="Calibri Light" panose="020F0302020204030204" pitchFamily="34" charset="0"/>
                <a:cs typeface="Calibri Light" panose="020F0302020204030204" pitchFamily="34" charset="0"/>
              </a:rPr>
              <a:t> – relating to structure and organization </a:t>
            </a:r>
          </a:p>
          <a:p>
            <a:r>
              <a:rPr lang="en-US" dirty="0">
                <a:solidFill>
                  <a:schemeClr val="bg1"/>
                </a:solidFill>
                <a:latin typeface="Calibri Light" panose="020F0302020204030204" pitchFamily="34" charset="0"/>
                <a:cs typeface="Calibri Light" panose="020F0302020204030204" pitchFamily="34" charset="0"/>
              </a:rPr>
              <a:t>  </a:t>
            </a:r>
          </a:p>
          <a:p>
            <a:pPr>
              <a:lnSpc>
                <a:spcPct val="120000"/>
              </a:lnSpc>
            </a:pPr>
            <a:r>
              <a:rPr lang="en-US" dirty="0">
                <a:solidFill>
                  <a:schemeClr val="bg1"/>
                </a:solidFill>
                <a:latin typeface="Calibri Light" panose="020F0302020204030204" pitchFamily="34" charset="0"/>
                <a:cs typeface="Calibri Light" panose="020F0302020204030204" pitchFamily="34" charset="0"/>
              </a:rPr>
              <a:t>DISC theory and assessment tools have stood the test of time, passing validation studies from the most prestigious learning institutes in the world.</a:t>
            </a:r>
          </a:p>
        </p:txBody>
      </p:sp>
      <p:sp>
        <p:nvSpPr>
          <p:cNvPr id="4" name="Rectangle 3"/>
          <p:cNvSpPr/>
          <p:nvPr/>
        </p:nvSpPr>
        <p:spPr>
          <a:xfrm>
            <a:off x="120978" y="4616789"/>
            <a:ext cx="2028825" cy="307777"/>
          </a:xfrm>
          <a:prstGeom prst="rect">
            <a:avLst/>
          </a:prstGeom>
          <a:solidFill>
            <a:schemeClr val="bg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William Marston, Ph.D.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78" y="1759289"/>
            <a:ext cx="2028825" cy="2857500"/>
          </a:xfrm>
          <a:prstGeom prst="rect">
            <a:avLst/>
          </a:prstGeom>
        </p:spPr>
      </p:pic>
    </p:spTree>
    <p:extLst>
      <p:ext uri="{BB962C8B-B14F-4D97-AF65-F5344CB8AC3E}">
        <p14:creationId xmlns:p14="http://schemas.microsoft.com/office/powerpoint/2010/main" val="2005942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4"/>
          <p:cNvSpPr txBox="1">
            <a:spLocks noChangeArrowheads="1"/>
          </p:cNvSpPr>
          <p:nvPr/>
        </p:nvSpPr>
        <p:spPr bwMode="auto">
          <a:xfrm>
            <a:off x="4889043" y="2506866"/>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Stubborn</a:t>
            </a:r>
          </a:p>
          <a:p>
            <a:pPr algn="ctr"/>
            <a:r>
              <a:rPr lang="en-US" sz="1200" dirty="0">
                <a:solidFill>
                  <a:prstClr val="black"/>
                </a:solidFill>
                <a:latin typeface="Calibri"/>
              </a:rPr>
              <a:t>Pushy</a:t>
            </a:r>
          </a:p>
          <a:p>
            <a:pPr algn="ctr"/>
            <a:r>
              <a:rPr lang="en-US" sz="2800" b="1" dirty="0">
                <a:solidFill>
                  <a:schemeClr val="bg1"/>
                </a:solidFill>
                <a:latin typeface="Calibri"/>
              </a:rPr>
              <a:t>Persistent</a:t>
            </a:r>
          </a:p>
          <a:p>
            <a:pPr algn="ctr"/>
            <a:r>
              <a:rPr lang="en-US" sz="1200" dirty="0">
                <a:solidFill>
                  <a:prstClr val="black"/>
                </a:solidFill>
                <a:latin typeface="Calibri"/>
              </a:rPr>
              <a:t>Diligent</a:t>
            </a:r>
          </a:p>
          <a:p>
            <a:pPr algn="ctr"/>
            <a:r>
              <a:rPr lang="en-US" sz="1200" dirty="0">
                <a:solidFill>
                  <a:prstClr val="black"/>
                </a:solidFill>
                <a:latin typeface="Calibri"/>
              </a:rPr>
              <a:t>Resilient</a:t>
            </a:r>
          </a:p>
          <a:p>
            <a:pPr algn="ctr"/>
            <a:r>
              <a:rPr lang="en-US" sz="1200" dirty="0">
                <a:solidFill>
                  <a:prstClr val="black"/>
                </a:solidFill>
                <a:latin typeface="Calibri"/>
              </a:rPr>
              <a:t>Encouraged</a:t>
            </a:r>
          </a:p>
          <a:p>
            <a:pPr algn="ctr"/>
            <a:r>
              <a:rPr lang="en-US" sz="1200" dirty="0">
                <a:solidFill>
                  <a:prstClr val="black"/>
                </a:solidFill>
                <a:latin typeface="Calibri"/>
              </a:rPr>
              <a:t>Determined</a:t>
            </a:r>
          </a:p>
          <a:p>
            <a:pPr algn="ctr"/>
            <a:r>
              <a:rPr lang="en-US" sz="1200" dirty="0">
                <a:solidFill>
                  <a:prstClr val="black"/>
                </a:solidFill>
                <a:latin typeface="Calibri"/>
              </a:rPr>
              <a:t>Focused</a:t>
            </a:r>
          </a:p>
          <a:p>
            <a:pPr algn="ctr"/>
            <a:r>
              <a:rPr lang="en-US" sz="1200" dirty="0">
                <a:solidFill>
                  <a:prstClr val="black"/>
                </a:solidFill>
                <a:latin typeface="Calibri"/>
              </a:rPr>
              <a:t>Thoughtful</a:t>
            </a:r>
          </a:p>
          <a:p>
            <a:pPr algn="ctr"/>
            <a:r>
              <a:rPr lang="en-US" sz="1200" dirty="0">
                <a:solidFill>
                  <a:prstClr val="black"/>
                </a:solidFill>
                <a:latin typeface="Calibri"/>
              </a:rPr>
              <a:t>Perceptive</a:t>
            </a:r>
          </a:p>
          <a:p>
            <a:pPr algn="ctr"/>
            <a:r>
              <a:rPr lang="en-US" sz="1200" dirty="0">
                <a:solidFill>
                  <a:prstClr val="black"/>
                </a:solidFill>
                <a:latin typeface="Calibri"/>
              </a:rPr>
              <a:t>Instinctual</a:t>
            </a:r>
          </a:p>
          <a:p>
            <a:pPr algn="ctr"/>
            <a:r>
              <a:rPr lang="en-US" sz="1200" dirty="0">
                <a:solidFill>
                  <a:prstClr val="black"/>
                </a:solidFill>
                <a:latin typeface="Calibri"/>
              </a:rPr>
              <a:t>Rules Oriented</a:t>
            </a:r>
          </a:p>
          <a:p>
            <a:pPr algn="ctr"/>
            <a:r>
              <a:rPr lang="en-US" sz="1200" dirty="0">
                <a:solidFill>
                  <a:prstClr val="black"/>
                </a:solidFill>
                <a:latin typeface="Calibri"/>
              </a:rPr>
              <a:t>Understanding</a:t>
            </a:r>
          </a:p>
          <a:p>
            <a:pPr algn="ctr"/>
            <a:r>
              <a:rPr lang="en-US" sz="2800" b="1" dirty="0">
                <a:solidFill>
                  <a:schemeClr val="bg1"/>
                </a:solidFill>
                <a:latin typeface="Calibri"/>
              </a:rPr>
              <a:t>Sensitivity</a:t>
            </a:r>
          </a:p>
          <a:p>
            <a:pPr algn="ctr"/>
            <a:r>
              <a:rPr lang="en-US" sz="1200" dirty="0">
                <a:solidFill>
                  <a:prstClr val="black"/>
                </a:solidFill>
                <a:latin typeface="Calibri"/>
              </a:rPr>
              <a:t>Indecisive</a:t>
            </a:r>
          </a:p>
          <a:p>
            <a:pPr algn="ctr"/>
            <a:r>
              <a:rPr lang="en-US" sz="1200" dirty="0">
                <a:solidFill>
                  <a:prstClr val="black"/>
                </a:solidFill>
                <a:latin typeface="Calibri"/>
              </a:rPr>
              <a:t>Analysis Paralysis</a:t>
            </a:r>
          </a:p>
        </p:txBody>
      </p:sp>
      <p:sp>
        <p:nvSpPr>
          <p:cNvPr id="21" name="Rectangle 20"/>
          <p:cNvSpPr/>
          <p:nvPr/>
        </p:nvSpPr>
        <p:spPr>
          <a:xfrm>
            <a:off x="183952" y="4948362"/>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01680" y="495183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35466" y="2923452"/>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7738" y="2870888"/>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79886" y="4948362"/>
            <a:ext cx="3717310"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Keep at their work despite the difficulties they may encounter</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Predictable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Determined</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Rarely get discouraged</a:t>
            </a:r>
          </a:p>
        </p:txBody>
      </p:sp>
      <p:sp>
        <p:nvSpPr>
          <p:cNvPr id="8" name="TextBox 7"/>
          <p:cNvSpPr txBox="1"/>
          <p:nvPr/>
        </p:nvSpPr>
        <p:spPr>
          <a:xfrm>
            <a:off x="-108000" y="2009096"/>
            <a:ext cx="4084329" cy="2939266"/>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rgbClr val="33660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you have the…</a:t>
            </a:r>
          </a:p>
          <a:p>
            <a:pPr marL="182880" indent="-182880">
              <a:spcBef>
                <a:spcPts val="12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400" dirty="0">
                <a:solidFill>
                  <a:schemeClr val="bg1"/>
                </a:solidFill>
              </a:rPr>
              <a:t> </a:t>
            </a:r>
            <a:r>
              <a:rPr lang="en-US" sz="2600" b="1" dirty="0">
                <a:solidFill>
                  <a:schemeClr val="bg1"/>
                </a:solidFill>
                <a:latin typeface="Maiandra GD" pitchFamily="34" charset="0"/>
              </a:rPr>
              <a:t>Persistence</a:t>
            </a:r>
            <a:r>
              <a:rPr lang="en-US" sz="2400" dirty="0">
                <a:solidFill>
                  <a:schemeClr val="bg1"/>
                </a:solidFill>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164832" y="4949702"/>
            <a:ext cx="3690320"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ea typeface="+mn-ea"/>
              </a:rPr>
              <a:t>Does NOT mean that you are easily upset</a:t>
            </a:r>
          </a:p>
          <a:p>
            <a:pPr lvl="1"/>
            <a:r>
              <a:rPr lang="en-US" sz="1400" dirty="0">
                <a:solidFill>
                  <a:schemeClr val="bg1"/>
                </a:solidFill>
                <a:ea typeface="+mn-ea"/>
              </a:rPr>
              <a:t>Highly aware of rules</a:t>
            </a:r>
          </a:p>
          <a:p>
            <a:pPr lvl="1"/>
            <a:r>
              <a:rPr lang="en-US" sz="1400" dirty="0">
                <a:solidFill>
                  <a:schemeClr val="bg1"/>
                </a:solidFill>
                <a:ea typeface="+mn-ea"/>
              </a:rPr>
              <a:t>Contingency Planning</a:t>
            </a:r>
          </a:p>
          <a:p>
            <a:pPr lvl="1"/>
            <a:r>
              <a:rPr lang="en-US" sz="1400" dirty="0">
                <a:solidFill>
                  <a:schemeClr val="bg1"/>
                </a:solidFill>
                <a:ea typeface="+mn-ea"/>
              </a:rPr>
              <a:t>Sensitive to details</a:t>
            </a:r>
          </a:p>
        </p:txBody>
      </p:sp>
      <p:sp>
        <p:nvSpPr>
          <p:cNvPr id="10" name="TextBox 9"/>
          <p:cNvSpPr txBox="1"/>
          <p:nvPr/>
        </p:nvSpPr>
        <p:spPr>
          <a:xfrm>
            <a:off x="8164832" y="2009930"/>
            <a:ext cx="4027168" cy="2970044"/>
          </a:xfrm>
          <a:prstGeom prst="rect">
            <a:avLst/>
          </a:prstGeom>
          <a:noFill/>
        </p:spPr>
        <p:txBody>
          <a:bodyPr wrap="square" rtlCol="0">
            <a:spAutoFit/>
          </a:bodyPr>
          <a:lstStyle/>
          <a:p>
            <a:pPr marL="182880" indent="-182880">
              <a:spcBef>
                <a:spcPts val="1200"/>
              </a:spcBef>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400" dirty="0"/>
          </a:p>
          <a:p>
            <a:pPr marL="182880" indent="-182880" algn="ctr">
              <a:spcBef>
                <a:spcPts val="1200"/>
              </a:spcBef>
            </a:pPr>
            <a:r>
              <a:rPr lang="en-US" sz="2600" b="1" dirty="0">
                <a:solidFill>
                  <a:schemeClr val="bg1"/>
                </a:solidFill>
                <a:latin typeface="Maiandra GD" panose="020E0502030308020204" pitchFamily="34" charset="0"/>
              </a:rPr>
              <a:t>Sensitivity</a:t>
            </a:r>
            <a:r>
              <a:rPr lang="en-US" sz="2600" dirty="0">
                <a:solidFill>
                  <a:schemeClr val="bg1"/>
                </a:solidFill>
                <a:latin typeface="Maiandra GD" pitchFamily="34" charset="0"/>
              </a:rPr>
              <a:t> </a:t>
            </a:r>
            <a:br>
              <a:rPr lang="en-US" sz="2400" dirty="0">
                <a:solidFill>
                  <a:schemeClr val="bg1"/>
                </a:solidFill>
                <a:latin typeface="Maiandra GD" panose="020E0502030308020204" pitchFamily="34" charset="0"/>
              </a:rPr>
            </a:br>
            <a:r>
              <a:rPr lang="en-US" sz="2300" dirty="0">
                <a:solidFill>
                  <a:schemeClr val="bg1"/>
                </a:solidFill>
                <a:latin typeface="Maiandra GD" panose="020E0502030308020204" pitchFamily="34" charset="0"/>
              </a:rPr>
              <a:t>Sub-factor™</a:t>
            </a:r>
          </a:p>
        </p:txBody>
      </p:sp>
      <p:sp>
        <p:nvSpPr>
          <p:cNvPr id="14" name="TextBox 13"/>
          <p:cNvSpPr txBox="1"/>
          <p:nvPr/>
        </p:nvSpPr>
        <p:spPr>
          <a:xfrm>
            <a:off x="10099964" y="1130578"/>
            <a:ext cx="1382948" cy="400110"/>
          </a:xfrm>
          <a:prstGeom prst="rect">
            <a:avLst/>
          </a:prstGeom>
          <a:noFill/>
        </p:spPr>
        <p:txBody>
          <a:bodyPr wrap="square" rtlCol="0">
            <a:spAutoFit/>
          </a:bodyPr>
          <a:lstStyle/>
          <a:p>
            <a:r>
              <a:rPr lang="en-US" sz="2000" dirty="0">
                <a:solidFill>
                  <a:schemeClr val="bg1"/>
                </a:solidFill>
              </a:rPr>
              <a:t>Sensitivity</a:t>
            </a:r>
          </a:p>
        </p:txBody>
      </p:sp>
      <p:sp>
        <p:nvSpPr>
          <p:cNvPr id="16" name="TextBox 15"/>
          <p:cNvSpPr txBox="1"/>
          <p:nvPr/>
        </p:nvSpPr>
        <p:spPr>
          <a:xfrm>
            <a:off x="6384654" y="1130578"/>
            <a:ext cx="1567855" cy="400110"/>
          </a:xfrm>
          <a:prstGeom prst="rect">
            <a:avLst/>
          </a:prstGeom>
          <a:noFill/>
        </p:spPr>
        <p:txBody>
          <a:bodyPr wrap="square" rtlCol="0">
            <a:spAutoFit/>
          </a:bodyPr>
          <a:lstStyle/>
          <a:p>
            <a:r>
              <a:rPr lang="en-US" sz="2000" dirty="0">
                <a:solidFill>
                  <a:schemeClr val="bg1"/>
                </a:solidFill>
              </a:rPr>
              <a:t>Persistence</a:t>
            </a:r>
          </a:p>
        </p:txBody>
      </p:sp>
      <p:sp>
        <p:nvSpPr>
          <p:cNvPr id="18" name="Left-Right Arrow 17"/>
          <p:cNvSpPr/>
          <p:nvPr/>
        </p:nvSpPr>
        <p:spPr>
          <a:xfrm>
            <a:off x="8220634" y="1221423"/>
            <a:ext cx="1611205" cy="218420"/>
          </a:xfrm>
          <a:prstGeom prst="leftRightArrow">
            <a:avLst/>
          </a:prstGeom>
          <a:gradFill>
            <a:gsLst>
              <a:gs pos="100000">
                <a:srgbClr val="00B05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Right Arrow 19"/>
          <p:cNvSpPr/>
          <p:nvPr/>
        </p:nvSpPr>
        <p:spPr>
          <a:xfrm rot="5400000">
            <a:off x="2362461" y="3621174"/>
            <a:ext cx="4846320" cy="1260910"/>
          </a:xfrm>
          <a:prstGeom prst="leftRightArrow">
            <a:avLst/>
          </a:prstGeom>
          <a:gradFill>
            <a:gsLst>
              <a:gs pos="100000">
                <a:srgbClr val="21BA50"/>
              </a:gs>
              <a:gs pos="0">
                <a:srgbClr val="FEFF07"/>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35" name="TextBox 3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37" name="Group 36"/>
          <p:cNvGrpSpPr/>
          <p:nvPr/>
        </p:nvGrpSpPr>
        <p:grpSpPr>
          <a:xfrm>
            <a:off x="4503544" y="4078755"/>
            <a:ext cx="2822672" cy="364752"/>
            <a:chOff x="4503544" y="4112560"/>
            <a:chExt cx="2822672" cy="398480"/>
          </a:xfrm>
        </p:grpSpPr>
        <p:sp>
          <p:nvSpPr>
            <p:cNvPr id="38" name="Rectangle 3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lumMod val="50000"/>
                  </a:schemeClr>
                </a:solidFill>
              </a:endParaRPr>
            </a:p>
          </p:txBody>
        </p:sp>
        <p:sp>
          <p:nvSpPr>
            <p:cNvPr id="39" name="Oval 3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40" name="Straight Connector 39"/>
            <p:cNvCxnSpPr>
              <a:cxnSpLocks/>
              <a:stCxn id="3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512938" y="2878406"/>
            <a:ext cx="2822672" cy="398480"/>
            <a:chOff x="4503544" y="4112560"/>
            <a:chExt cx="2822672" cy="398480"/>
          </a:xfrm>
        </p:grpSpPr>
        <p:sp>
          <p:nvSpPr>
            <p:cNvPr id="42" name="Rectangle 41"/>
            <p:cNvSpPr/>
            <p:nvPr/>
          </p:nvSpPr>
          <p:spPr>
            <a:xfrm>
              <a:off x="5661924" y="4153998"/>
              <a:ext cx="1664292" cy="357041"/>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Oval 42"/>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cxnSpLocks/>
              <a:stCxn id="43"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512938" y="5201035"/>
            <a:ext cx="2822672" cy="398480"/>
            <a:chOff x="4503544" y="4112560"/>
            <a:chExt cx="2822672" cy="398480"/>
          </a:xfrm>
        </p:grpSpPr>
        <p:sp>
          <p:nvSpPr>
            <p:cNvPr id="46" name="Rectangle 45"/>
            <p:cNvSpPr/>
            <p:nvPr/>
          </p:nvSpPr>
          <p:spPr>
            <a:xfrm>
              <a:off x="5661924" y="4112560"/>
              <a:ext cx="1664292"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7" name="Oval 46"/>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cxnSpLocks/>
              <a:stCxn id="47" idx="6"/>
            </p:cNvCxnSpPr>
            <p:nvPr/>
          </p:nvCxnSpPr>
          <p:spPr>
            <a:xfrm flipV="1">
              <a:off x="5155030" y="4309450"/>
              <a:ext cx="506894" cy="2350"/>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4312" y="6087236"/>
            <a:ext cx="594361" cy="457200"/>
          </a:xfrm>
          <a:prstGeom prst="rect">
            <a:avLst/>
          </a:prstGeom>
          <a:noFill/>
          <a:ln w="38100">
            <a:noFill/>
            <a:miter lim="800000"/>
            <a:headEnd/>
            <a:tailEnd/>
          </a:ln>
        </p:spPr>
      </p:pic>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182" y="1958821"/>
            <a:ext cx="594361" cy="457200"/>
          </a:xfrm>
          <a:prstGeom prst="rect">
            <a:avLst/>
          </a:prstGeom>
          <a:noFill/>
          <a:ln w="38100">
            <a:noFill/>
            <a:miter lim="800000"/>
            <a:headEnd/>
            <a:tailEnd/>
          </a:ln>
        </p:spPr>
      </p:pic>
      <p:sp>
        <p:nvSpPr>
          <p:cNvPr id="55" name="TextBox 54"/>
          <p:cNvSpPr txBox="1"/>
          <p:nvPr/>
        </p:nvSpPr>
        <p:spPr>
          <a:xfrm>
            <a:off x="7253187" y="4100133"/>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56" name="Straight Connector 55"/>
          <p:cNvCxnSpPr>
            <a:cxnSpLocks/>
          </p:cNvCxnSpPr>
          <p:nvPr/>
        </p:nvCxnSpPr>
        <p:spPr>
          <a:xfrm flipV="1">
            <a:off x="5654480" y="2464523"/>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cxnSpLocks/>
          </p:cNvCxnSpPr>
          <p:nvPr/>
        </p:nvCxnSpPr>
        <p:spPr>
          <a:xfrm flipV="1">
            <a:off x="5654480" y="6056299"/>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7356217" y="2752130"/>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FBCA19"/>
                </a:solidFill>
              </a:rPr>
              <a:t>Low C</a:t>
            </a:r>
          </a:p>
        </p:txBody>
      </p:sp>
      <p:sp>
        <p:nvSpPr>
          <p:cNvPr id="59" name="TextBox 58"/>
          <p:cNvSpPr txBox="1"/>
          <p:nvPr/>
        </p:nvSpPr>
        <p:spPr>
          <a:xfrm>
            <a:off x="7361884" y="5075843"/>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336600"/>
                </a:solidFill>
              </a:rPr>
              <a:t>Low S</a:t>
            </a:r>
          </a:p>
        </p:txBody>
      </p:sp>
      <p:sp>
        <p:nvSpPr>
          <p:cNvPr id="60" name="TextBox 59"/>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61" name="TextBox 60"/>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62" name="TextBox 61"/>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63" name="TextBox 62"/>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64" name="TextBox 63"/>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65" name="TextBox 64"/>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66" name="TextBox 65"/>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67" name="TextBox 66"/>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68" name="TextBox 67"/>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69" name="TextBox 68"/>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70" name="TextBox 69"/>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5018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1516499"/>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Third Party Perception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3" name="Picture 2">
            <a:extLst>
              <a:ext uri="{FF2B5EF4-FFF2-40B4-BE49-F238E27FC236}">
                <a16:creationId xmlns:a16="http://schemas.microsoft.com/office/drawing/2014/main" id="{3C1AE1E1-2A9E-45BB-9242-4D626E8F3C6E}"/>
              </a:ext>
            </a:extLst>
          </p:cNvPr>
          <p:cNvPicPr>
            <a:picLocks noChangeAspect="1"/>
          </p:cNvPicPr>
          <p:nvPr/>
        </p:nvPicPr>
        <p:blipFill>
          <a:blip r:embed="rId4"/>
          <a:stretch>
            <a:fillRect/>
          </a:stretch>
        </p:blipFill>
        <p:spPr>
          <a:xfrm>
            <a:off x="6432034" y="844325"/>
            <a:ext cx="3971925" cy="5362575"/>
          </a:xfrm>
          <a:prstGeom prst="rect">
            <a:avLst/>
          </a:prstGeom>
        </p:spPr>
      </p:pic>
    </p:spTree>
    <p:extLst>
      <p:ext uri="{BB962C8B-B14F-4D97-AF65-F5344CB8AC3E}">
        <p14:creationId xmlns:p14="http://schemas.microsoft.com/office/powerpoint/2010/main" val="10952417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8676" y="135279"/>
            <a:ext cx="5633434" cy="1293028"/>
          </a:xfrm>
        </p:spPr>
        <p:txBody>
          <a:bodyPr/>
          <a:lstStyle/>
          <a:p>
            <a:r>
              <a:rPr lang="en-US" dirty="0">
                <a:solidFill>
                  <a:schemeClr val="bg1"/>
                </a:solidFill>
                <a:latin typeface="Calibri" panose="020F0502020204030204" pitchFamily="34" charset="0"/>
              </a:rPr>
              <a:t>Third Party perception</a:t>
            </a:r>
          </a:p>
        </p:txBody>
      </p:sp>
      <p:sp>
        <p:nvSpPr>
          <p:cNvPr id="3" name="TextBox 2"/>
          <p:cNvSpPr txBox="1"/>
          <p:nvPr/>
        </p:nvSpPr>
        <p:spPr>
          <a:xfrm>
            <a:off x="326992" y="3746997"/>
            <a:ext cx="4726064" cy="2769989"/>
          </a:xfrm>
          <a:prstGeom prst="rect">
            <a:avLst/>
          </a:prstGeom>
          <a:noFill/>
        </p:spPr>
        <p:txBody>
          <a:bodyPr wrap="square" rtlCol="0">
            <a:spAutoFit/>
          </a:bodyPr>
          <a:lstStyle/>
          <a:p>
            <a:r>
              <a:rPr lang="en-US" dirty="0">
                <a:solidFill>
                  <a:schemeClr val="bg1"/>
                </a:solidFill>
                <a:latin typeface="Calibri Light" panose="020F0302020204030204" pitchFamily="34" charset="0"/>
                <a:cs typeface="Calibri Light" panose="020F0302020204030204" pitchFamily="34" charset="0"/>
              </a:rPr>
              <a:t>This section of the report provides awareness of how other people view your behavior. </a:t>
            </a:r>
          </a:p>
          <a:p>
            <a:pPr marL="285750" indent="-285750">
              <a:buFont typeface="Arial" panose="020B0604020202020204" pitchFamily="34" charset="0"/>
              <a:buChar char="•"/>
            </a:pPr>
            <a:endParaRPr lang="en-US" dirty="0">
              <a:solidFill>
                <a:schemeClr val="bg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Is there a difference between how others see your behavior than how you see yourself? </a:t>
            </a:r>
          </a:p>
          <a:p>
            <a:endParaRPr lang="en-US" sz="1400" dirty="0">
              <a:solidFill>
                <a:schemeClr val="bg1"/>
              </a:solidFill>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Are you flexing your behavior in different circles or are you consistent?</a:t>
            </a:r>
          </a:p>
          <a:p>
            <a:endParaRPr lang="en-US" sz="1400" dirty="0">
              <a:solidFill>
                <a:schemeClr val="bg1"/>
              </a:solidFill>
              <a:latin typeface="Calibri Light" panose="020F0302020204030204" pitchFamily="34" charset="0"/>
              <a:cs typeface="Calibri Light" panose="020F0302020204030204" pitchFamily="34" charset="0"/>
            </a:endParaRPr>
          </a:p>
          <a:p>
            <a:r>
              <a:rPr lang="en-US" dirty="0">
                <a:solidFill>
                  <a:schemeClr val="bg1"/>
                </a:solidFill>
                <a:latin typeface="Calibri Light" panose="020F0302020204030204" pitchFamily="34" charset="0"/>
                <a:cs typeface="Calibri Light" panose="020F0302020204030204" pitchFamily="34" charset="0"/>
              </a:rPr>
              <a:t>The data can be used for great conversations around ones behavior. </a:t>
            </a:r>
          </a:p>
        </p:txBody>
      </p:sp>
      <p:pic>
        <p:nvPicPr>
          <p:cNvPr id="1026" name="Picture 2" descr="http://www.mystera-magazine.com/sites/default/files/imagecache/article_image/media/images/%E2%80%9Ci-am-antichrist%E2%80%9D/delusionsofgrandeurjpe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09" y="1582853"/>
            <a:ext cx="4842457" cy="201038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55843" y="1582853"/>
            <a:ext cx="7036157" cy="400110"/>
          </a:xfrm>
          <a:prstGeom prst="rect">
            <a:avLst/>
          </a:prstGeom>
          <a:noFill/>
        </p:spPr>
        <p:txBody>
          <a:bodyPr wrap="square" rtlCol="0">
            <a:spAutoFit/>
          </a:bodyPr>
          <a:lstStyle/>
          <a:p>
            <a:pPr algn="ctr"/>
            <a:r>
              <a:rPr lang="en-US" sz="2000" b="1" dirty="0">
                <a:solidFill>
                  <a:schemeClr val="bg1"/>
                </a:solidFill>
                <a:latin typeface="Calibri Light" panose="020F0302020204030204" pitchFamily="34" charset="0"/>
              </a:rPr>
              <a:t>Find out how other people perceive your behavior.</a:t>
            </a:r>
            <a:endParaRPr lang="en-US" sz="2000" b="1" dirty="0"/>
          </a:p>
        </p:txBody>
      </p:sp>
      <p:pic>
        <p:nvPicPr>
          <p:cNvPr id="4" name="Picture 3">
            <a:extLst>
              <a:ext uri="{FF2B5EF4-FFF2-40B4-BE49-F238E27FC236}">
                <a16:creationId xmlns:a16="http://schemas.microsoft.com/office/drawing/2014/main" id="{A380F1C0-B33A-4551-A9E6-6B345669BD55}"/>
              </a:ext>
            </a:extLst>
          </p:cNvPr>
          <p:cNvPicPr>
            <a:picLocks noChangeAspect="1"/>
          </p:cNvPicPr>
          <p:nvPr/>
        </p:nvPicPr>
        <p:blipFill>
          <a:blip r:embed="rId4"/>
          <a:stretch>
            <a:fillRect/>
          </a:stretch>
        </p:blipFill>
        <p:spPr>
          <a:xfrm>
            <a:off x="5685802" y="2784760"/>
            <a:ext cx="6390289" cy="3714153"/>
          </a:xfrm>
          <a:prstGeom prst="rect">
            <a:avLst/>
          </a:prstGeom>
        </p:spPr>
      </p:pic>
    </p:spTree>
    <p:extLst>
      <p:ext uri="{BB962C8B-B14F-4D97-AF65-F5344CB8AC3E}">
        <p14:creationId xmlns:p14="http://schemas.microsoft.com/office/powerpoint/2010/main" val="1602790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83692" y="3351203"/>
            <a:ext cx="5038349" cy="806648"/>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Third Party Details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4" name="Picture 3">
            <a:extLst>
              <a:ext uri="{FF2B5EF4-FFF2-40B4-BE49-F238E27FC236}">
                <a16:creationId xmlns:a16="http://schemas.microsoft.com/office/drawing/2014/main" id="{7C9514EE-FA98-4D88-8D91-A4439438DEE9}"/>
              </a:ext>
            </a:extLst>
          </p:cNvPr>
          <p:cNvPicPr>
            <a:picLocks noChangeAspect="1"/>
          </p:cNvPicPr>
          <p:nvPr/>
        </p:nvPicPr>
        <p:blipFill>
          <a:blip r:embed="rId4"/>
          <a:stretch>
            <a:fillRect/>
          </a:stretch>
        </p:blipFill>
        <p:spPr>
          <a:xfrm>
            <a:off x="6710883" y="881062"/>
            <a:ext cx="4010025" cy="5362575"/>
          </a:xfrm>
          <a:prstGeom prst="rect">
            <a:avLst/>
          </a:prstGeom>
        </p:spPr>
      </p:pic>
    </p:spTree>
    <p:extLst>
      <p:ext uri="{BB962C8B-B14F-4D97-AF65-F5344CB8AC3E}">
        <p14:creationId xmlns:p14="http://schemas.microsoft.com/office/powerpoint/2010/main" val="37649299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7196" y="438673"/>
            <a:ext cx="8610600" cy="1293028"/>
          </a:xfrm>
        </p:spPr>
        <p:txBody>
          <a:bodyPr/>
          <a:lstStyle/>
          <a:p>
            <a:r>
              <a:rPr lang="en-US" dirty="0">
                <a:solidFill>
                  <a:schemeClr val="bg1"/>
                </a:solidFill>
                <a:latin typeface="Calibri" panose="020F0502020204030204" pitchFamily="34" charset="0"/>
                <a:cs typeface="Calibri" panose="020F0502020204030204" pitchFamily="34" charset="0"/>
              </a:rPr>
              <a:t>Invite 3</a:t>
            </a:r>
            <a:r>
              <a:rPr lang="en-US" baseline="30000" dirty="0">
                <a:solidFill>
                  <a:schemeClr val="bg1"/>
                </a:solidFill>
                <a:latin typeface="Calibri" panose="020F0502020204030204" pitchFamily="34" charset="0"/>
                <a:cs typeface="Calibri" panose="020F0502020204030204" pitchFamily="34" charset="0"/>
              </a:rPr>
              <a:t>rd</a:t>
            </a:r>
            <a:r>
              <a:rPr lang="en-US" dirty="0">
                <a:solidFill>
                  <a:schemeClr val="bg1"/>
                </a:solidFill>
                <a:latin typeface="Calibri" panose="020F0502020204030204" pitchFamily="34" charset="0"/>
                <a:cs typeface="Calibri" panose="020F0502020204030204" pitchFamily="34" charset="0"/>
              </a:rPr>
              <a:t> party assessors</a:t>
            </a:r>
          </a:p>
        </p:txBody>
      </p:sp>
      <p:sp>
        <p:nvSpPr>
          <p:cNvPr id="5" name="TextBox 4"/>
          <p:cNvSpPr txBox="1"/>
          <p:nvPr/>
        </p:nvSpPr>
        <p:spPr>
          <a:xfrm>
            <a:off x="0" y="6007223"/>
            <a:ext cx="12192000" cy="369332"/>
          </a:xfrm>
          <a:prstGeom prst="rect">
            <a:avLst/>
          </a:prstGeom>
          <a:noFill/>
        </p:spPr>
        <p:txBody>
          <a:bodyPr wrap="square" rtlCol="0">
            <a:spAutoFit/>
          </a:bodyPr>
          <a:lstStyle/>
          <a:p>
            <a:pPr algn="ctr"/>
            <a:r>
              <a:rPr lang="en-US" b="1" dirty="0">
                <a:solidFill>
                  <a:schemeClr val="bg1"/>
                </a:solidFill>
                <a:latin typeface="Calibri Light" panose="020F0302020204030204" pitchFamily="34" charset="0"/>
                <a:cs typeface="Calibri Light" panose="020F0302020204030204" pitchFamily="34" charset="0"/>
              </a:rPr>
              <a:t>Log into your DISCflex Account Dashboard and click “Invite More 3</a:t>
            </a:r>
            <a:r>
              <a:rPr lang="en-US" b="1" baseline="30000" dirty="0">
                <a:solidFill>
                  <a:schemeClr val="bg1"/>
                </a:solidFill>
                <a:latin typeface="Calibri Light" panose="020F0302020204030204" pitchFamily="34" charset="0"/>
                <a:cs typeface="Calibri Light" panose="020F0302020204030204" pitchFamily="34" charset="0"/>
              </a:rPr>
              <a:t>rd</a:t>
            </a:r>
            <a:r>
              <a:rPr lang="en-US" b="1" dirty="0">
                <a:solidFill>
                  <a:schemeClr val="bg1"/>
                </a:solidFill>
                <a:latin typeface="Calibri Light" panose="020F0302020204030204" pitchFamily="34" charset="0"/>
                <a:cs typeface="Calibri Light" panose="020F0302020204030204" pitchFamily="34" charset="0"/>
              </a:rPr>
              <a:t> Party Guests”</a:t>
            </a:r>
          </a:p>
        </p:txBody>
      </p:sp>
      <p:pic>
        <p:nvPicPr>
          <p:cNvPr id="11" name="Content Placeholder 10">
            <a:extLst>
              <a:ext uri="{FF2B5EF4-FFF2-40B4-BE49-F238E27FC236}">
                <a16:creationId xmlns:a16="http://schemas.microsoft.com/office/drawing/2014/main" id="{863F4F8D-9172-4E6A-A39B-2506A7FE76E3}"/>
              </a:ext>
            </a:extLst>
          </p:cNvPr>
          <p:cNvPicPr>
            <a:picLocks noGrp="1" noChangeAspect="1"/>
          </p:cNvPicPr>
          <p:nvPr>
            <p:ph idx="1"/>
          </p:nvPr>
        </p:nvPicPr>
        <p:blipFill>
          <a:blip r:embed="rId3"/>
          <a:stretch>
            <a:fillRect/>
          </a:stretch>
        </p:blipFill>
        <p:spPr>
          <a:xfrm>
            <a:off x="1115913" y="1982910"/>
            <a:ext cx="9960174" cy="4024313"/>
          </a:xfrm>
          <a:prstGeom prst="rect">
            <a:avLst/>
          </a:prstGeom>
        </p:spPr>
      </p:pic>
      <p:sp>
        <p:nvSpPr>
          <p:cNvPr id="6" name="Rectangle 5"/>
          <p:cNvSpPr/>
          <p:nvPr/>
        </p:nvSpPr>
        <p:spPr>
          <a:xfrm>
            <a:off x="4960535" y="2957565"/>
            <a:ext cx="2029768" cy="542611"/>
          </a:xfrm>
          <a:prstGeom prst="rect">
            <a:avLst/>
          </a:prstGeom>
          <a:noFill/>
          <a:ln w="47625">
            <a:solidFill>
              <a:srgbClr val="C326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3778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823791" y="360609"/>
            <a:ext cx="7235687" cy="1143000"/>
          </a:xfrm>
          <a:prstGeom prst="rect">
            <a:avLst/>
          </a:prstGeom>
        </p:spPr>
        <p:txBody>
          <a:bodyPr/>
          <a:lstStyle/>
          <a:p>
            <a:pPr lvl="0" algn="r">
              <a:lnSpc>
                <a:spcPct val="90000"/>
              </a:lnSpc>
              <a:spcBef>
                <a:spcPct val="0"/>
              </a:spcBef>
              <a:defRPr/>
            </a:pPr>
            <a:r>
              <a:rPr lang="en-US" sz="4000" cap="all" dirty="0">
                <a:solidFill>
                  <a:schemeClr val="bg1"/>
                </a:solidFill>
                <a:latin typeface="Calibri" panose="020F0502020204030204" pitchFamily="34" charset="0"/>
                <a:ea typeface="+mj-ea"/>
                <a:cs typeface="+mj-cs"/>
              </a:rPr>
              <a:t>Sub-Topics</a:t>
            </a:r>
          </a:p>
        </p:txBody>
      </p:sp>
      <p:sp>
        <p:nvSpPr>
          <p:cNvPr id="2" name="Rectangle 1"/>
          <p:cNvSpPr/>
          <p:nvPr/>
        </p:nvSpPr>
        <p:spPr>
          <a:xfrm>
            <a:off x="5393634" y="1499965"/>
            <a:ext cx="6096000" cy="5355312"/>
          </a:xfrm>
          <a:prstGeom prst="rect">
            <a:avLst/>
          </a:prstGeom>
        </p:spPr>
        <p:txBody>
          <a:bodyPr>
            <a:spAutoFit/>
          </a:bodyPr>
          <a:lstStyle/>
          <a:p>
            <a:pPr>
              <a:spcBef>
                <a:spcPts val="1200"/>
              </a:spcBef>
              <a:spcAft>
                <a:spcPts val="1200"/>
              </a:spcAft>
            </a:pPr>
            <a:r>
              <a:rPr lang="en-US" sz="2000"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Report sub-topics:</a:t>
            </a:r>
          </a:p>
          <a:p>
            <a:pPr>
              <a:spcBef>
                <a:spcPts val="1200"/>
              </a:spcBef>
              <a:spcAft>
                <a:spcPts val="1200"/>
              </a:spcAft>
            </a:pPr>
            <a:r>
              <a:rPr lang="en-US" sz="2000"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The rest of this Report is going to cover specialized Sub-Topics that are written </a:t>
            </a:r>
            <a:r>
              <a:rPr lang="en-US" sz="2000" i="1"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Just For You!</a:t>
            </a:r>
          </a:p>
          <a:p>
            <a:pPr lvl="1"/>
            <a:endPar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endParaRPr>
          </a:p>
          <a:p>
            <a:pPr marL="342900" indent="-342900">
              <a:buFont typeface="Arial" panose="020B0604020202020204" pitchFamily="34" charset="0"/>
              <a:buChar char="•"/>
            </a:pPr>
            <a:r>
              <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Information is based on your individual factor scores and highly personalized.</a:t>
            </a:r>
          </a:p>
          <a:p>
            <a:pPr marL="342900" indent="-342900">
              <a:buFont typeface="Arial" panose="020B0604020202020204" pitchFamily="34" charset="0"/>
              <a:buChar char="•"/>
            </a:pPr>
            <a:endPar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endParaRPr>
          </a:p>
          <a:p>
            <a:pPr marL="342900" indent="-342900">
              <a:buFont typeface="Arial" panose="020B0604020202020204" pitchFamily="34" charset="0"/>
              <a:buChar char="•"/>
            </a:pPr>
            <a:r>
              <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Pay special attention to </a:t>
            </a:r>
            <a:r>
              <a:rPr lang="en-US" dirty="0">
                <a:solidFill>
                  <a:schemeClr val="tx2">
                    <a:lumMod val="50000"/>
                  </a:schemeClr>
                </a:solidFill>
                <a:latin typeface="Calibri Light" panose="020F0302020204030204" pitchFamily="34" charset="0"/>
                <a:ea typeface="Segoe UI" panose="020B0502040204020203" pitchFamily="34" charset="0"/>
                <a:cs typeface="Calibri Light" panose="020F0302020204030204" pitchFamily="34" charset="0"/>
              </a:rPr>
              <a:t>Advice</a:t>
            </a:r>
            <a:r>
              <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 and </a:t>
            </a:r>
            <a:r>
              <a:rPr lang="en-US" dirty="0">
                <a:solidFill>
                  <a:srgbClr val="C00000"/>
                </a:solidFill>
                <a:latin typeface="Calibri Light" panose="020F0302020204030204" pitchFamily="34" charset="0"/>
                <a:ea typeface="Segoe UI" panose="020B0502040204020203" pitchFamily="34" charset="0"/>
                <a:cs typeface="Calibri Light" panose="020F0302020204030204" pitchFamily="34" charset="0"/>
              </a:rPr>
              <a:t>Warnings</a:t>
            </a:r>
          </a:p>
          <a:p>
            <a:pPr marL="342900" indent="-342900">
              <a:buFont typeface="Arial" panose="020B0604020202020204" pitchFamily="34" charset="0"/>
              <a:buChar char="•"/>
            </a:pPr>
            <a:endParaRPr lang="en-US" dirty="0">
              <a:solidFill>
                <a:srgbClr val="C00000"/>
              </a:solidFill>
              <a:latin typeface="Calibri Light" panose="020F0302020204030204" pitchFamily="34" charset="0"/>
              <a:ea typeface="Segoe UI" panose="020B0502040204020203" pitchFamily="34" charset="0"/>
              <a:cs typeface="Calibri Light" panose="020F0302020204030204" pitchFamily="34" charset="0"/>
            </a:endParaRPr>
          </a:p>
          <a:p>
            <a:pPr marL="342900" indent="-342900">
              <a:buFont typeface="Arial" panose="020B0604020202020204" pitchFamily="34" charset="0"/>
              <a:buChar char="•"/>
            </a:pPr>
            <a:r>
              <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Take notes and be sure to highlight areas that you really want to work to improve on.</a:t>
            </a:r>
          </a:p>
          <a:p>
            <a:pPr marL="342900" indent="-342900">
              <a:buFont typeface="Arial" panose="020B0604020202020204" pitchFamily="34" charset="0"/>
              <a:buChar char="•"/>
            </a:pPr>
            <a:endPar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endParaRPr>
          </a:p>
          <a:p>
            <a:pPr marL="342900" indent="-342900">
              <a:buFont typeface="Arial" panose="020B0604020202020204" pitchFamily="34" charset="0"/>
              <a:buChar char="•"/>
            </a:pPr>
            <a:r>
              <a:rPr lang="en-US" dirty="0">
                <a:solidFill>
                  <a:schemeClr val="bg1"/>
                </a:solidFill>
                <a:latin typeface="Calibri Light" panose="020F0302020204030204" pitchFamily="34" charset="0"/>
                <a:ea typeface="Segoe UI" panose="020B0502040204020203" pitchFamily="34" charset="0"/>
                <a:cs typeface="Calibri Light" panose="020F0302020204030204" pitchFamily="34" charset="0"/>
              </a:rPr>
              <a:t>Re-visit this report often to see how you well you have learned to flex your behavior and meet your goals.</a:t>
            </a:r>
          </a:p>
          <a:p>
            <a:pPr marL="342900" indent="-342900">
              <a:buFont typeface="Arial" panose="020B0604020202020204" pitchFamily="34" charset="0"/>
              <a:buChar char="•"/>
            </a:pPr>
            <a:endParaRPr lang="en-US" dirty="0">
              <a:solidFill>
                <a:srgbClr val="C00000"/>
              </a:solidFill>
              <a:latin typeface="Calibri Light" panose="020F0302020204030204" pitchFamily="34" charset="0"/>
              <a:ea typeface="Segoe UI" panose="020B0502040204020203" pitchFamily="34" charset="0"/>
              <a:cs typeface="Calibri Light" panose="020F0302020204030204" pitchFamily="34" charset="0"/>
            </a:endParaRPr>
          </a:p>
          <a:p>
            <a:endParaRPr lang="en-US" dirty="0">
              <a:solidFill>
                <a:srgbClr val="C00000"/>
              </a:solidFill>
              <a:latin typeface="Calibri Light" panose="020F0302020204030204" pitchFamily="34" charset="0"/>
              <a:ea typeface="Segoe UI" panose="020B0502040204020203" pitchFamily="34" charset="0"/>
              <a:cs typeface="Calibri Light" panose="020F0302020204030204" pitchFamily="34" charset="0"/>
            </a:endParaRPr>
          </a:p>
          <a:p>
            <a:pPr marL="342900" indent="-342900">
              <a:buFont typeface="Arial" panose="020B0604020202020204" pitchFamily="34" charset="0"/>
              <a:buChar char="•"/>
            </a:pPr>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pic>
        <p:nvPicPr>
          <p:cNvPr id="3" name="Picture 2">
            <a:extLst>
              <a:ext uri="{FF2B5EF4-FFF2-40B4-BE49-F238E27FC236}">
                <a16:creationId xmlns:a16="http://schemas.microsoft.com/office/drawing/2014/main" id="{34C3B7AC-4B19-488F-8828-038FE939D04D}"/>
              </a:ext>
            </a:extLst>
          </p:cNvPr>
          <p:cNvPicPr>
            <a:picLocks noChangeAspect="1"/>
          </p:cNvPicPr>
          <p:nvPr/>
        </p:nvPicPr>
        <p:blipFill>
          <a:blip r:embed="rId3"/>
          <a:stretch>
            <a:fillRect/>
          </a:stretch>
        </p:blipFill>
        <p:spPr>
          <a:xfrm>
            <a:off x="317500" y="1499965"/>
            <a:ext cx="4861365" cy="4236815"/>
          </a:xfrm>
          <a:prstGeom prst="rect">
            <a:avLst/>
          </a:prstGeom>
        </p:spPr>
      </p:pic>
    </p:spTree>
    <p:extLst>
      <p:ext uri="{BB962C8B-B14F-4D97-AF65-F5344CB8AC3E}">
        <p14:creationId xmlns:p14="http://schemas.microsoft.com/office/powerpoint/2010/main" val="1696795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602171" y="286456"/>
            <a:ext cx="5038349" cy="806648"/>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Cheat Sheets</a:t>
            </a:r>
          </a:p>
        </p:txBody>
      </p:sp>
      <p:pic>
        <p:nvPicPr>
          <p:cNvPr id="3" name="Picture 2"/>
          <p:cNvPicPr>
            <a:picLocks noChangeAspect="1"/>
          </p:cNvPicPr>
          <p:nvPr/>
        </p:nvPicPr>
        <p:blipFill>
          <a:blip r:embed="rId3"/>
          <a:stretch>
            <a:fillRect/>
          </a:stretch>
        </p:blipFill>
        <p:spPr>
          <a:xfrm>
            <a:off x="8493722" y="2366998"/>
            <a:ext cx="3611246" cy="4437917"/>
          </a:xfrm>
          <a:prstGeom prst="rect">
            <a:avLst/>
          </a:prstGeom>
        </p:spPr>
      </p:pic>
      <p:pic>
        <p:nvPicPr>
          <p:cNvPr id="4" name="Picture 3"/>
          <p:cNvPicPr>
            <a:picLocks noChangeAspect="1"/>
          </p:cNvPicPr>
          <p:nvPr/>
        </p:nvPicPr>
        <p:blipFill>
          <a:blip r:embed="rId4"/>
          <a:stretch>
            <a:fillRect/>
          </a:stretch>
        </p:blipFill>
        <p:spPr>
          <a:xfrm>
            <a:off x="4425612" y="2366998"/>
            <a:ext cx="3660059" cy="4464889"/>
          </a:xfrm>
          <a:prstGeom prst="rect">
            <a:avLst/>
          </a:prstGeom>
        </p:spPr>
      </p:pic>
      <p:pic>
        <p:nvPicPr>
          <p:cNvPr id="6" name="Picture 5"/>
          <p:cNvPicPr>
            <a:picLocks noChangeAspect="1"/>
          </p:cNvPicPr>
          <p:nvPr/>
        </p:nvPicPr>
        <p:blipFill>
          <a:blip r:embed="rId5"/>
          <a:stretch>
            <a:fillRect/>
          </a:stretch>
        </p:blipFill>
        <p:spPr>
          <a:xfrm>
            <a:off x="291402" y="2366998"/>
            <a:ext cx="3726159" cy="4491002"/>
          </a:xfrm>
          <a:prstGeom prst="rect">
            <a:avLst/>
          </a:prstGeom>
        </p:spPr>
      </p:pic>
      <p:sp>
        <p:nvSpPr>
          <p:cNvPr id="8" name="TextBox 7"/>
          <p:cNvSpPr txBox="1"/>
          <p:nvPr/>
        </p:nvSpPr>
        <p:spPr>
          <a:xfrm>
            <a:off x="291402" y="1547446"/>
            <a:ext cx="11615895" cy="646331"/>
          </a:xfrm>
          <a:prstGeom prst="rect">
            <a:avLst/>
          </a:prstGeom>
          <a:noFill/>
        </p:spPr>
        <p:txBody>
          <a:bodyPr wrap="square" rtlCol="0">
            <a:spAutoFit/>
          </a:bodyPr>
          <a:lstStyle/>
          <a:p>
            <a:pPr algn="ctr"/>
            <a:r>
              <a:rPr lang="en-US" dirty="0">
                <a:solidFill>
                  <a:schemeClr val="bg1"/>
                </a:solidFill>
              </a:rPr>
              <a:t>At the end of your DISCflex Report you will find Reference Guides to help you identify behaviors in others as well as practice flexing your behavior.</a:t>
            </a:r>
          </a:p>
        </p:txBody>
      </p:sp>
    </p:spTree>
    <p:extLst>
      <p:ext uri="{BB962C8B-B14F-4D97-AF65-F5344CB8AC3E}">
        <p14:creationId xmlns:p14="http://schemas.microsoft.com/office/powerpoint/2010/main" val="2890866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806648"/>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Applying DISC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1681" y="1005532"/>
            <a:ext cx="5168603" cy="509755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77895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Defining DISC</a:t>
            </a:r>
          </a:p>
        </p:txBody>
      </p:sp>
      <p:sp>
        <p:nvSpPr>
          <p:cNvPr id="6" name="Rectangle 5"/>
          <p:cNvSpPr/>
          <p:nvPr/>
        </p:nvSpPr>
        <p:spPr>
          <a:xfrm>
            <a:off x="708660" y="1726704"/>
            <a:ext cx="10797540" cy="3785652"/>
          </a:xfrm>
          <a:prstGeom prst="rect">
            <a:avLst/>
          </a:prstGeom>
        </p:spPr>
        <p:txBody>
          <a:bodyPr wrap="square">
            <a:spAutoFit/>
          </a:bodyPr>
          <a:lstStyle/>
          <a:p>
            <a:r>
              <a:rPr lang="en-US" sz="2400" b="1" dirty="0">
                <a:solidFill>
                  <a:schemeClr val="bg1"/>
                </a:solidFill>
                <a:latin typeface="Calibri Light" panose="020F0302020204030204" pitchFamily="34" charset="0"/>
              </a:rPr>
              <a:t>Recap:</a:t>
            </a:r>
            <a:endParaRPr lang="en-US" dirty="0">
              <a:solidFill>
                <a:schemeClr val="bg1"/>
              </a:solidFill>
              <a:latin typeface="Calibri Light" panose="020F0302020204030204" pitchFamily="34" charset="0"/>
            </a:endParaRPr>
          </a:p>
          <a:p>
            <a:endParaRPr lang="en-US" dirty="0">
              <a:solidFill>
                <a:schemeClr val="bg1"/>
              </a:solidFill>
              <a:latin typeface="Calibri Light" panose="020F0302020204030204" pitchFamily="34" charset="0"/>
            </a:endParaRPr>
          </a:p>
          <a:p>
            <a:r>
              <a:rPr lang="en-US" b="1" dirty="0">
                <a:solidFill>
                  <a:schemeClr val="accent6">
                    <a:lumMod val="75000"/>
                  </a:schemeClr>
                </a:solidFill>
                <a:latin typeface="Calibri Light" panose="020F0302020204030204" pitchFamily="34" charset="0"/>
              </a:rPr>
              <a:t>Dominance:</a:t>
            </a:r>
            <a:r>
              <a:rPr lang="en-US" dirty="0">
                <a:solidFill>
                  <a:schemeClr val="bg1"/>
                </a:solidFill>
                <a:latin typeface="Calibri Light" panose="020F0302020204030204" pitchFamily="34" charset="0"/>
              </a:rPr>
              <a:t> Your need for </a:t>
            </a:r>
            <a:r>
              <a:rPr lang="en-US" b="1" dirty="0">
                <a:solidFill>
                  <a:schemeClr val="accent6">
                    <a:lumMod val="75000"/>
                  </a:schemeClr>
                </a:solidFill>
                <a:latin typeface="Calibri Light" panose="020F0302020204030204" pitchFamily="34" charset="0"/>
              </a:rPr>
              <a:t>control</a:t>
            </a:r>
            <a:r>
              <a:rPr lang="en-US" dirty="0">
                <a:solidFill>
                  <a:schemeClr val="bg1"/>
                </a:solidFill>
                <a:latin typeface="Calibri Light" panose="020F0302020204030204" pitchFamily="34" charset="0"/>
              </a:rPr>
              <a:t> and your source of </a:t>
            </a:r>
            <a:r>
              <a:rPr lang="en-US" b="1" dirty="0">
                <a:solidFill>
                  <a:schemeClr val="accent6">
                    <a:lumMod val="75000"/>
                  </a:schemeClr>
                </a:solidFill>
                <a:latin typeface="Calibri Light" panose="020F0302020204030204" pitchFamily="34" charset="0"/>
              </a:rPr>
              <a:t>a</a:t>
            </a:r>
            <a:r>
              <a:rPr lang="en-US" b="1" dirty="0">
                <a:solidFill>
                  <a:srgbClr val="C3260C"/>
                </a:solidFill>
                <a:latin typeface="Calibri Light" panose="020F0302020204030204" pitchFamily="34" charset="0"/>
              </a:rPr>
              <a:t>mbition</a:t>
            </a:r>
            <a:r>
              <a:rPr lang="en-US" dirty="0">
                <a:solidFill>
                  <a:schemeClr val="bg1"/>
                </a:solidFill>
                <a:latin typeface="Calibri Light" panose="020F0302020204030204" pitchFamily="34" charset="0"/>
              </a:rPr>
              <a:t>. Whenever you are feeling </a:t>
            </a:r>
            <a:r>
              <a:rPr lang="en-US" b="1" dirty="0">
                <a:solidFill>
                  <a:schemeClr val="accent6">
                    <a:lumMod val="75000"/>
                  </a:schemeClr>
                </a:solidFill>
                <a:latin typeface="Calibri Light" panose="020F0302020204030204" pitchFamily="34" charset="0"/>
              </a:rPr>
              <a:t>self-motivated</a:t>
            </a:r>
            <a:r>
              <a:rPr lang="en-US" dirty="0">
                <a:solidFill>
                  <a:schemeClr val="bg1"/>
                </a:solidFill>
                <a:latin typeface="Calibri Light" panose="020F0302020204030204" pitchFamily="34" charset="0"/>
              </a:rPr>
              <a:t>, you are using your </a:t>
            </a:r>
            <a:r>
              <a:rPr lang="en-US" b="1" dirty="0">
                <a:solidFill>
                  <a:schemeClr val="accent6">
                    <a:lumMod val="75000"/>
                  </a:schemeClr>
                </a:solidFill>
                <a:latin typeface="Calibri Light" panose="020F0302020204030204" pitchFamily="34" charset="0"/>
              </a:rPr>
              <a:t>'D' factor</a:t>
            </a:r>
            <a:r>
              <a:rPr lang="en-US" dirty="0">
                <a:solidFill>
                  <a:schemeClr val="bg1"/>
                </a:solidFill>
                <a:latin typeface="Calibri Light" panose="020F0302020204030204" pitchFamily="34" charset="0"/>
              </a:rPr>
              <a:t>. </a:t>
            </a:r>
          </a:p>
          <a:p>
            <a:endParaRPr lang="en-US" dirty="0">
              <a:solidFill>
                <a:schemeClr val="bg1"/>
              </a:solidFill>
              <a:latin typeface="Calibri Light" panose="020F0302020204030204" pitchFamily="34" charset="0"/>
            </a:endParaRPr>
          </a:p>
          <a:p>
            <a:r>
              <a:rPr lang="en-US" b="1" dirty="0">
                <a:solidFill>
                  <a:srgbClr val="0070C0"/>
                </a:solidFill>
                <a:latin typeface="Calibri Light" panose="020F0302020204030204" pitchFamily="34" charset="0"/>
              </a:rPr>
              <a:t>Influence:</a:t>
            </a:r>
            <a:r>
              <a:rPr lang="en-US" dirty="0">
                <a:solidFill>
                  <a:srgbClr val="0070C0"/>
                </a:solidFill>
                <a:latin typeface="Calibri Light" panose="020F0302020204030204" pitchFamily="34" charset="0"/>
              </a:rPr>
              <a:t> </a:t>
            </a:r>
            <a:r>
              <a:rPr lang="en-US" dirty="0">
                <a:solidFill>
                  <a:schemeClr val="bg1"/>
                </a:solidFill>
                <a:latin typeface="Calibri Light" panose="020F0302020204030204" pitchFamily="34" charset="0"/>
              </a:rPr>
              <a:t>Your need for </a:t>
            </a:r>
            <a:r>
              <a:rPr lang="en-US" b="1" dirty="0">
                <a:solidFill>
                  <a:srgbClr val="0070C0"/>
                </a:solidFill>
                <a:latin typeface="Calibri Light" panose="020F0302020204030204" pitchFamily="34" charset="0"/>
              </a:rPr>
              <a:t>communication</a:t>
            </a:r>
            <a:r>
              <a:rPr lang="en-US" dirty="0">
                <a:solidFill>
                  <a:schemeClr val="bg1"/>
                </a:solidFill>
                <a:latin typeface="Calibri Light" panose="020F0302020204030204" pitchFamily="34" charset="0"/>
              </a:rPr>
              <a:t> and your source of </a:t>
            </a:r>
            <a:r>
              <a:rPr lang="en-US" b="1" dirty="0">
                <a:solidFill>
                  <a:srgbClr val="0070C0"/>
                </a:solidFill>
                <a:latin typeface="Calibri Light" panose="020F0302020204030204" pitchFamily="34" charset="0"/>
              </a:rPr>
              <a:t>persuasion</a:t>
            </a:r>
            <a:r>
              <a:rPr lang="en-US" dirty="0">
                <a:solidFill>
                  <a:schemeClr val="bg1"/>
                </a:solidFill>
                <a:latin typeface="Calibri Light" panose="020F0302020204030204" pitchFamily="34" charset="0"/>
              </a:rPr>
              <a:t>. Whenever you are feeling </a:t>
            </a:r>
            <a:r>
              <a:rPr lang="en-US" b="1" dirty="0">
                <a:solidFill>
                  <a:srgbClr val="0070C0"/>
                </a:solidFill>
                <a:latin typeface="Calibri Light" panose="020F0302020204030204" pitchFamily="34" charset="0"/>
              </a:rPr>
              <a:t>talkative</a:t>
            </a:r>
            <a:r>
              <a:rPr lang="en-US" dirty="0">
                <a:solidFill>
                  <a:schemeClr val="bg1"/>
                </a:solidFill>
                <a:latin typeface="Calibri Light" panose="020F0302020204030204" pitchFamily="34" charset="0"/>
              </a:rPr>
              <a:t>, you are using your </a:t>
            </a:r>
            <a:r>
              <a:rPr lang="en-US" b="1" dirty="0">
                <a:solidFill>
                  <a:srgbClr val="0070C0"/>
                </a:solidFill>
                <a:latin typeface="Calibri Light" panose="020F0302020204030204" pitchFamily="34" charset="0"/>
              </a:rPr>
              <a:t>'I' factor</a:t>
            </a:r>
            <a:r>
              <a:rPr lang="en-US" dirty="0">
                <a:solidFill>
                  <a:schemeClr val="bg1"/>
                </a:solidFill>
                <a:latin typeface="Calibri Light" panose="020F0302020204030204" pitchFamily="34" charset="0"/>
              </a:rPr>
              <a:t>. </a:t>
            </a:r>
          </a:p>
          <a:p>
            <a:endParaRPr lang="en-US" dirty="0">
              <a:solidFill>
                <a:schemeClr val="bg1"/>
              </a:solidFill>
              <a:latin typeface="Calibri Light" panose="020F0302020204030204" pitchFamily="34" charset="0"/>
            </a:endParaRPr>
          </a:p>
          <a:p>
            <a:r>
              <a:rPr lang="en-US" b="1" dirty="0">
                <a:solidFill>
                  <a:srgbClr val="008000"/>
                </a:solidFill>
                <a:latin typeface="Calibri Light" panose="020F0302020204030204" pitchFamily="34" charset="0"/>
              </a:rPr>
              <a:t>Steadiness:</a:t>
            </a:r>
            <a:r>
              <a:rPr lang="en-US" dirty="0">
                <a:solidFill>
                  <a:schemeClr val="bg1"/>
                </a:solidFill>
                <a:latin typeface="Calibri Light" panose="020F0302020204030204" pitchFamily="34" charset="0"/>
              </a:rPr>
              <a:t> Your need for </a:t>
            </a:r>
            <a:r>
              <a:rPr lang="en-US" b="1" dirty="0">
                <a:solidFill>
                  <a:srgbClr val="008000"/>
                </a:solidFill>
                <a:latin typeface="Calibri Light" panose="020F0302020204030204" pitchFamily="34" charset="0"/>
              </a:rPr>
              <a:t>planning</a:t>
            </a:r>
            <a:r>
              <a:rPr lang="en-US" dirty="0">
                <a:solidFill>
                  <a:schemeClr val="bg1"/>
                </a:solidFill>
                <a:latin typeface="Calibri Light" panose="020F0302020204030204" pitchFamily="34" charset="0"/>
              </a:rPr>
              <a:t> and your source of </a:t>
            </a:r>
            <a:r>
              <a:rPr lang="en-US" b="1" dirty="0">
                <a:solidFill>
                  <a:srgbClr val="008000"/>
                </a:solidFill>
                <a:latin typeface="Calibri Light" panose="020F0302020204030204" pitchFamily="34" charset="0"/>
              </a:rPr>
              <a:t>thoughtfulness</a:t>
            </a:r>
            <a:r>
              <a:rPr lang="en-US" dirty="0">
                <a:solidFill>
                  <a:schemeClr val="bg1"/>
                </a:solidFill>
                <a:latin typeface="Calibri Light" panose="020F0302020204030204" pitchFamily="34" charset="0"/>
              </a:rPr>
              <a:t>. When you are being </a:t>
            </a:r>
            <a:r>
              <a:rPr lang="en-US" b="1" dirty="0">
                <a:solidFill>
                  <a:srgbClr val="008000"/>
                </a:solidFill>
                <a:latin typeface="Calibri Light" panose="020F0302020204030204" pitchFamily="34" charset="0"/>
              </a:rPr>
              <a:t>strategic</a:t>
            </a:r>
            <a:r>
              <a:rPr lang="en-US" dirty="0">
                <a:solidFill>
                  <a:schemeClr val="bg1"/>
                </a:solidFill>
                <a:latin typeface="Calibri Light" panose="020F0302020204030204" pitchFamily="34" charset="0"/>
              </a:rPr>
              <a:t> or </a:t>
            </a:r>
            <a:r>
              <a:rPr lang="en-US" b="1" dirty="0">
                <a:solidFill>
                  <a:srgbClr val="008000"/>
                </a:solidFill>
                <a:latin typeface="Calibri Light" panose="020F0302020204030204" pitchFamily="34" charset="0"/>
              </a:rPr>
              <a:t>go out of your way to help someone</a:t>
            </a:r>
            <a:r>
              <a:rPr lang="en-US" dirty="0">
                <a:solidFill>
                  <a:schemeClr val="bg1"/>
                </a:solidFill>
                <a:latin typeface="Calibri Light" panose="020F0302020204030204" pitchFamily="34" charset="0"/>
              </a:rPr>
              <a:t>, you are using your </a:t>
            </a:r>
            <a:r>
              <a:rPr lang="en-US" b="1" dirty="0">
                <a:solidFill>
                  <a:srgbClr val="008000"/>
                </a:solidFill>
                <a:latin typeface="Calibri Light" panose="020F0302020204030204" pitchFamily="34" charset="0"/>
              </a:rPr>
              <a:t>'S' factor</a:t>
            </a:r>
            <a:r>
              <a:rPr lang="en-US" dirty="0">
                <a:solidFill>
                  <a:schemeClr val="bg1"/>
                </a:solidFill>
                <a:latin typeface="Calibri Light" panose="020F0302020204030204" pitchFamily="34" charset="0"/>
              </a:rPr>
              <a:t>. </a:t>
            </a:r>
          </a:p>
          <a:p>
            <a:endParaRPr lang="en-US" dirty="0">
              <a:solidFill>
                <a:schemeClr val="bg1"/>
              </a:solidFill>
              <a:latin typeface="Calibri Light" panose="020F0302020204030204" pitchFamily="34" charset="0"/>
            </a:endParaRPr>
          </a:p>
          <a:p>
            <a:r>
              <a:rPr lang="en-US" b="1" dirty="0">
                <a:solidFill>
                  <a:srgbClr val="CACF01"/>
                </a:solidFill>
                <a:latin typeface="Calibri Light" panose="020F0302020204030204" pitchFamily="34" charset="0"/>
              </a:rPr>
              <a:t>Compliance:</a:t>
            </a:r>
            <a:r>
              <a:rPr lang="en-US" dirty="0">
                <a:solidFill>
                  <a:schemeClr val="bg1"/>
                </a:solidFill>
                <a:latin typeface="Calibri Light" panose="020F0302020204030204" pitchFamily="34" charset="0"/>
              </a:rPr>
              <a:t> Your need for </a:t>
            </a:r>
            <a:r>
              <a:rPr lang="en-US" b="1" dirty="0">
                <a:solidFill>
                  <a:srgbClr val="CACF01"/>
                </a:solidFill>
                <a:latin typeface="Calibri Light" panose="020F0302020204030204" pitchFamily="34" charset="0"/>
              </a:rPr>
              <a:t>st</a:t>
            </a:r>
            <a:r>
              <a:rPr lang="en-US" b="1" dirty="0">
                <a:solidFill>
                  <a:srgbClr val="D7DB3F"/>
                </a:solidFill>
                <a:latin typeface="Calibri Light" panose="020F0302020204030204" pitchFamily="34" charset="0"/>
              </a:rPr>
              <a:t>r</a:t>
            </a:r>
            <a:r>
              <a:rPr lang="en-US" b="1" dirty="0">
                <a:solidFill>
                  <a:srgbClr val="CACF01"/>
                </a:solidFill>
                <a:latin typeface="Calibri Light" panose="020F0302020204030204" pitchFamily="34" charset="0"/>
              </a:rPr>
              <a:t>ucture</a:t>
            </a:r>
            <a:r>
              <a:rPr lang="en-US" dirty="0">
                <a:solidFill>
                  <a:schemeClr val="bg1"/>
                </a:solidFill>
                <a:latin typeface="Calibri Light" panose="020F0302020204030204" pitchFamily="34" charset="0"/>
              </a:rPr>
              <a:t> and your source of </a:t>
            </a:r>
            <a:r>
              <a:rPr lang="en-US" b="1" dirty="0">
                <a:solidFill>
                  <a:srgbClr val="CACF01"/>
                </a:solidFill>
                <a:latin typeface="Calibri Light" panose="020F0302020204030204" pitchFamily="34" charset="0"/>
              </a:rPr>
              <a:t>organization</a:t>
            </a:r>
            <a:r>
              <a:rPr lang="en-US" dirty="0">
                <a:solidFill>
                  <a:schemeClr val="bg1"/>
                </a:solidFill>
                <a:latin typeface="Calibri Light" panose="020F0302020204030204" pitchFamily="34" charset="0"/>
              </a:rPr>
              <a:t>. When you become </a:t>
            </a:r>
            <a:r>
              <a:rPr lang="en-US" b="1" dirty="0">
                <a:solidFill>
                  <a:srgbClr val="CACF01"/>
                </a:solidFill>
                <a:latin typeface="Calibri Light" panose="020F0302020204030204" pitchFamily="34" charset="0"/>
              </a:rPr>
              <a:t>extremely focused on completing your tasks</a:t>
            </a:r>
            <a:r>
              <a:rPr lang="en-US" dirty="0">
                <a:solidFill>
                  <a:schemeClr val="bg1"/>
                </a:solidFill>
                <a:latin typeface="Calibri Light" panose="020F0302020204030204" pitchFamily="34" charset="0"/>
              </a:rPr>
              <a:t>, you are using your 'C' factor. </a:t>
            </a:r>
          </a:p>
        </p:txBody>
      </p:sp>
    </p:spTree>
    <p:extLst>
      <p:ext uri="{BB962C8B-B14F-4D97-AF65-F5344CB8AC3E}">
        <p14:creationId xmlns:p14="http://schemas.microsoft.com/office/powerpoint/2010/main" val="385494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3260C"/>
                </a:solidFill>
                <a:latin typeface="Calibri" panose="020F0502020204030204" pitchFamily="34" charset="0"/>
              </a:rPr>
              <a:t>Dominance</a:t>
            </a:r>
          </a:p>
        </p:txBody>
      </p:sp>
      <p:graphicFrame>
        <p:nvGraphicFramePr>
          <p:cNvPr id="5" name="Table 4"/>
          <p:cNvGraphicFramePr>
            <a:graphicFrameLocks noGrp="1"/>
          </p:cNvGraphicFramePr>
          <p:nvPr/>
        </p:nvGraphicFramePr>
        <p:xfrm>
          <a:off x="580912" y="4585203"/>
          <a:ext cx="10925288" cy="2272797"/>
        </p:xfrm>
        <a:graphic>
          <a:graphicData uri="http://schemas.openxmlformats.org/drawingml/2006/table">
            <a:tbl>
              <a:tblPr firstRow="1" bandRow="1">
                <a:tableStyleId>{5C22544A-7EE6-4342-B048-85BDC9FD1C3A}</a:tableStyleId>
              </a:tblPr>
              <a:tblGrid>
                <a:gridCol w="2731322">
                  <a:extLst>
                    <a:ext uri="{9D8B030D-6E8A-4147-A177-3AD203B41FA5}">
                      <a16:colId xmlns:a16="http://schemas.microsoft.com/office/drawing/2014/main" val="1474006072"/>
                    </a:ext>
                  </a:extLst>
                </a:gridCol>
                <a:gridCol w="2731322">
                  <a:extLst>
                    <a:ext uri="{9D8B030D-6E8A-4147-A177-3AD203B41FA5}">
                      <a16:colId xmlns:a16="http://schemas.microsoft.com/office/drawing/2014/main" val="84937915"/>
                    </a:ext>
                  </a:extLst>
                </a:gridCol>
                <a:gridCol w="2731322">
                  <a:extLst>
                    <a:ext uri="{9D8B030D-6E8A-4147-A177-3AD203B41FA5}">
                      <a16:colId xmlns:a16="http://schemas.microsoft.com/office/drawing/2014/main" val="1889592546"/>
                    </a:ext>
                  </a:extLst>
                </a:gridCol>
                <a:gridCol w="2731322">
                  <a:extLst>
                    <a:ext uri="{9D8B030D-6E8A-4147-A177-3AD203B41FA5}">
                      <a16:colId xmlns:a16="http://schemas.microsoft.com/office/drawing/2014/main" val="617469658"/>
                    </a:ext>
                  </a:extLst>
                </a:gridCol>
              </a:tblGrid>
              <a:tr h="559390">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extLst>
                  <a:ext uri="{0D108BD9-81ED-4DB2-BD59-A6C34878D82A}">
                    <a16:rowId xmlns:a16="http://schemas.microsoft.com/office/drawing/2014/main" val="1561571674"/>
                  </a:ext>
                </a:extLst>
              </a:tr>
              <a:tr h="1713407">
                <a:tc>
                  <a:txBody>
                    <a:bodyPr/>
                    <a:lstStyle/>
                    <a:p>
                      <a:pPr algn="ctr"/>
                      <a:r>
                        <a:rPr lang="en-US" sz="1600" dirty="0"/>
                        <a:t>Determined</a:t>
                      </a:r>
                    </a:p>
                    <a:p>
                      <a:pPr algn="ctr"/>
                      <a:r>
                        <a:rPr lang="en-US" sz="1600" dirty="0"/>
                        <a:t>Motivated</a:t>
                      </a:r>
                    </a:p>
                    <a:p>
                      <a:pPr algn="ctr"/>
                      <a:r>
                        <a:rPr lang="en-US" sz="1600" dirty="0"/>
                        <a:t>Ambitious</a:t>
                      </a:r>
                    </a:p>
                    <a:p>
                      <a:pPr algn="ctr"/>
                      <a:r>
                        <a:rPr lang="en-US" sz="1600" dirty="0"/>
                        <a:t>Visionary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Results</a:t>
                      </a:r>
                    </a:p>
                    <a:p>
                      <a:pPr algn="ctr"/>
                      <a:r>
                        <a:rPr lang="en-US" sz="1600" dirty="0"/>
                        <a:t>Authority</a:t>
                      </a:r>
                    </a:p>
                    <a:p>
                      <a:pPr algn="ctr"/>
                      <a:r>
                        <a:rPr lang="en-US" sz="1600" dirty="0"/>
                        <a:t>Multi-Tasking</a:t>
                      </a:r>
                    </a:p>
                    <a:p>
                      <a:pPr algn="ctr"/>
                      <a:r>
                        <a:rPr lang="en-US" sz="1600" dirty="0"/>
                        <a:t>Challenges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Efficiency</a:t>
                      </a:r>
                    </a:p>
                    <a:p>
                      <a:pPr algn="ctr"/>
                      <a:r>
                        <a:rPr lang="en-US" sz="1600" dirty="0"/>
                        <a:t>Deadlines</a:t>
                      </a:r>
                    </a:p>
                    <a:p>
                      <a:pPr algn="ctr"/>
                      <a:r>
                        <a:rPr lang="en-US" sz="1600" dirty="0"/>
                        <a:t>Assertiveness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Quick to Decide &amp; Act</a:t>
                      </a:r>
                    </a:p>
                    <a:p>
                      <a:pPr algn="ctr"/>
                      <a:r>
                        <a:rPr lang="en-US" sz="1600" dirty="0"/>
                        <a:t>Comfortable with Risks</a:t>
                      </a:r>
                    </a:p>
                    <a:p>
                      <a:pPr algn="ctr"/>
                      <a:r>
                        <a:rPr lang="en-US" sz="1600" dirty="0"/>
                        <a:t>Authoritative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6" name="TextBox 5"/>
          <p:cNvSpPr txBox="1"/>
          <p:nvPr/>
        </p:nvSpPr>
        <p:spPr>
          <a:xfrm>
            <a:off x="580911" y="2315815"/>
            <a:ext cx="5337936" cy="1754326"/>
          </a:xfrm>
          <a:prstGeom prst="rect">
            <a:avLst/>
          </a:prstGeom>
          <a:noFill/>
        </p:spPr>
        <p:txBody>
          <a:bodyPr wrap="none" rtlCol="0">
            <a:spAutoFit/>
          </a:bodyPr>
          <a:lstStyle/>
          <a:p>
            <a:r>
              <a:rPr lang="en-US" dirty="0">
                <a:solidFill>
                  <a:schemeClr val="bg1"/>
                </a:solidFill>
              </a:rPr>
              <a:t>Generally, how do you recognize </a:t>
            </a:r>
            <a:r>
              <a:rPr lang="en-US" dirty="0">
                <a:solidFill>
                  <a:srgbClr val="C3260C"/>
                </a:solidFill>
              </a:rPr>
              <a:t>High Dominance</a:t>
            </a:r>
            <a:r>
              <a:rPr lang="en-US" dirty="0">
                <a:solidFill>
                  <a:schemeClr val="bg1"/>
                </a:solidFill>
              </a:rPr>
              <a:t>?</a:t>
            </a:r>
          </a:p>
          <a:p>
            <a:endParaRPr lang="en-US" dirty="0">
              <a:solidFill>
                <a:schemeClr val="bg1"/>
              </a:solidFill>
            </a:endParaRPr>
          </a:p>
          <a:p>
            <a:r>
              <a:rPr lang="en-US" dirty="0">
                <a:solidFill>
                  <a:schemeClr val="bg1"/>
                </a:solidFill>
              </a:rPr>
              <a:t>What behavior will you notice?</a:t>
            </a:r>
          </a:p>
          <a:p>
            <a:endParaRPr lang="en-US" dirty="0">
              <a:solidFill>
                <a:schemeClr val="bg1"/>
              </a:solidFill>
            </a:endParaRPr>
          </a:p>
          <a:p>
            <a:r>
              <a:rPr lang="en-US" dirty="0">
                <a:solidFill>
                  <a:schemeClr val="bg1"/>
                </a:solidFill>
              </a:rPr>
              <a:t>What do they say to themselves inside their head?</a:t>
            </a:r>
          </a:p>
          <a:p>
            <a:endParaRPr lang="en-US" dirty="0">
              <a:solidFill>
                <a:schemeClr val="bg1"/>
              </a:solidFill>
            </a:endParaRPr>
          </a:p>
        </p:txBody>
      </p:sp>
      <p:sp>
        <p:nvSpPr>
          <p:cNvPr id="7" name="Rectangle 6"/>
          <p:cNvSpPr/>
          <p:nvPr/>
        </p:nvSpPr>
        <p:spPr>
          <a:xfrm>
            <a:off x="580911" y="1410887"/>
            <a:ext cx="8076527" cy="646331"/>
          </a:xfrm>
          <a:prstGeom prst="rect">
            <a:avLst/>
          </a:prstGeom>
        </p:spPr>
        <p:txBody>
          <a:bodyPr wrap="square">
            <a:spAutoFit/>
          </a:bodyPr>
          <a:lstStyle/>
          <a:p>
            <a:r>
              <a:rPr lang="en-US" b="1" dirty="0">
                <a:solidFill>
                  <a:schemeClr val="accent6">
                    <a:lumMod val="75000"/>
                  </a:schemeClr>
                </a:solidFill>
                <a:latin typeface="Calibri Light" panose="020F0302020204030204" pitchFamily="34" charset="0"/>
              </a:rPr>
              <a:t>Dominance:</a:t>
            </a:r>
            <a:r>
              <a:rPr lang="en-US" dirty="0">
                <a:solidFill>
                  <a:schemeClr val="bg1"/>
                </a:solidFill>
                <a:latin typeface="Calibri Light" panose="020F0302020204030204" pitchFamily="34" charset="0"/>
              </a:rPr>
              <a:t> Your need for </a:t>
            </a:r>
            <a:r>
              <a:rPr lang="en-US" b="1" dirty="0">
                <a:solidFill>
                  <a:schemeClr val="accent6">
                    <a:lumMod val="75000"/>
                  </a:schemeClr>
                </a:solidFill>
                <a:latin typeface="Calibri Light" panose="020F0302020204030204" pitchFamily="34" charset="0"/>
              </a:rPr>
              <a:t>control</a:t>
            </a:r>
            <a:r>
              <a:rPr lang="en-US" dirty="0">
                <a:solidFill>
                  <a:schemeClr val="bg1"/>
                </a:solidFill>
                <a:latin typeface="Calibri Light" panose="020F0302020204030204" pitchFamily="34" charset="0"/>
              </a:rPr>
              <a:t> and your source of </a:t>
            </a:r>
            <a:r>
              <a:rPr lang="en-US" b="1" dirty="0">
                <a:solidFill>
                  <a:schemeClr val="accent6">
                    <a:lumMod val="75000"/>
                  </a:schemeClr>
                </a:solidFill>
                <a:latin typeface="Calibri Light" panose="020F0302020204030204" pitchFamily="34" charset="0"/>
              </a:rPr>
              <a:t>ambition</a:t>
            </a:r>
            <a:r>
              <a:rPr lang="en-US" dirty="0">
                <a:solidFill>
                  <a:schemeClr val="bg1"/>
                </a:solidFill>
                <a:latin typeface="Calibri Light" panose="020F0302020204030204" pitchFamily="34" charset="0"/>
              </a:rPr>
              <a:t>. Whenever you are feeling </a:t>
            </a:r>
            <a:r>
              <a:rPr lang="en-US" b="1" dirty="0">
                <a:solidFill>
                  <a:schemeClr val="accent6">
                    <a:lumMod val="75000"/>
                  </a:schemeClr>
                </a:solidFill>
                <a:latin typeface="Calibri Light" panose="020F0302020204030204" pitchFamily="34" charset="0"/>
              </a:rPr>
              <a:t>self-motivated</a:t>
            </a:r>
            <a:r>
              <a:rPr lang="en-US" dirty="0">
                <a:solidFill>
                  <a:schemeClr val="bg1"/>
                </a:solidFill>
                <a:latin typeface="Calibri Light" panose="020F0302020204030204" pitchFamily="34" charset="0"/>
              </a:rPr>
              <a:t>, you are using your </a:t>
            </a:r>
            <a:r>
              <a:rPr lang="en-US" b="1" dirty="0">
                <a:solidFill>
                  <a:schemeClr val="accent6">
                    <a:lumMod val="75000"/>
                  </a:schemeClr>
                </a:solidFill>
                <a:latin typeface="Calibri Light" panose="020F0302020204030204" pitchFamily="34" charset="0"/>
              </a:rPr>
              <a:t>'D' factor</a:t>
            </a:r>
            <a:r>
              <a:rPr lang="en-US" dirty="0">
                <a:solidFill>
                  <a:schemeClr val="bg1"/>
                </a:solidFill>
                <a:latin typeface="Calibri Light" panose="020F0302020204030204" pitchFamily="34" charset="0"/>
              </a:rPr>
              <a:t>. </a:t>
            </a:r>
          </a:p>
        </p:txBody>
      </p:sp>
      <p:sp>
        <p:nvSpPr>
          <p:cNvPr id="8" name="Rectangle 7"/>
          <p:cNvSpPr/>
          <p:nvPr/>
        </p:nvSpPr>
        <p:spPr>
          <a:xfrm>
            <a:off x="4106551" y="3938689"/>
            <a:ext cx="3874009" cy="646331"/>
          </a:xfrm>
          <a:prstGeom prst="rect">
            <a:avLst/>
          </a:prstGeom>
          <a:noFill/>
        </p:spPr>
        <p:txBody>
          <a:bodyPr wrap="none" lIns="91440" tIns="45720" rIns="91440" bIns="45720">
            <a:spAutoFit/>
          </a:bodyPr>
          <a:lstStyle/>
          <a:p>
            <a:pPr algn="ctr"/>
            <a:r>
              <a:rPr lang="en-US" sz="3600" dirty="0">
                <a:solidFill>
                  <a:schemeClr val="bg1"/>
                </a:solidFill>
              </a:rPr>
              <a:t>The level matters!</a:t>
            </a:r>
          </a:p>
        </p:txBody>
      </p:sp>
    </p:spTree>
    <p:extLst>
      <p:ext uri="{BB962C8B-B14F-4D97-AF65-F5344CB8AC3E}">
        <p14:creationId xmlns:p14="http://schemas.microsoft.com/office/powerpoint/2010/main" val="1860783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8114" y="466261"/>
            <a:ext cx="8610600" cy="1293028"/>
          </a:xfrm>
        </p:spPr>
        <p:txBody>
          <a:bodyPr/>
          <a:lstStyle/>
          <a:p>
            <a:r>
              <a:rPr lang="en-US" dirty="0">
                <a:solidFill>
                  <a:schemeClr val="bg1"/>
                </a:solidFill>
                <a:latin typeface="Calibri" panose="020F0502020204030204" pitchFamily="34" charset="0"/>
              </a:rPr>
              <a:t>History of DISC</a:t>
            </a:r>
          </a:p>
        </p:txBody>
      </p:sp>
      <p:sp>
        <p:nvSpPr>
          <p:cNvPr id="6" name="Rectangle 5"/>
          <p:cNvSpPr/>
          <p:nvPr/>
        </p:nvSpPr>
        <p:spPr>
          <a:xfrm>
            <a:off x="122086" y="1432032"/>
            <a:ext cx="9372325" cy="5293757"/>
          </a:xfrm>
          <a:prstGeom prst="rect">
            <a:avLst/>
          </a:prstGeom>
        </p:spPr>
        <p:txBody>
          <a:bodyPr wrap="square">
            <a:spAutoFit/>
          </a:bodyPr>
          <a:lstStyle/>
          <a:p>
            <a:pPr>
              <a:lnSpc>
                <a:spcPct val="130000"/>
              </a:lnSpc>
            </a:pPr>
            <a:r>
              <a:rPr lang="en-US" sz="1600" dirty="0">
                <a:solidFill>
                  <a:schemeClr val="bg1"/>
                </a:solidFill>
                <a:latin typeface="Calibri Light" panose="020F0302020204030204" pitchFamily="34" charset="0"/>
                <a:cs typeface="Calibri Light" panose="020F0302020204030204" pitchFamily="34" charset="0"/>
              </a:rPr>
              <a:t>In the past 50 years, dozens of behavioral scientists and assessment companies have been instrumental in reworking the DISC theory and commoditizing Marston’s work. Dr. John Geier bought the rights to Marston's book and created the first DISC Assessment in 1958.</a:t>
            </a:r>
          </a:p>
          <a:p>
            <a:pPr>
              <a:lnSpc>
                <a:spcPct val="130000"/>
              </a:lnSpc>
            </a:pPr>
            <a:endParaRPr lang="en-US" sz="1600" dirty="0">
              <a:solidFill>
                <a:schemeClr val="bg1"/>
              </a:solidFill>
              <a:latin typeface="Calibri Light" panose="020F0302020204030204" pitchFamily="34" charset="0"/>
              <a:cs typeface="Calibri Light" panose="020F0302020204030204" pitchFamily="34" charset="0"/>
            </a:endParaRPr>
          </a:p>
          <a:p>
            <a:pPr>
              <a:lnSpc>
                <a:spcPct val="130000"/>
              </a:lnSpc>
            </a:pPr>
            <a:r>
              <a:rPr lang="en-US" sz="1600" dirty="0">
                <a:solidFill>
                  <a:schemeClr val="bg1"/>
                </a:solidFill>
                <a:latin typeface="Calibri Light" panose="020F0302020204030204" pitchFamily="34" charset="0"/>
                <a:cs typeface="Calibri Light" panose="020F0302020204030204" pitchFamily="34" charset="0"/>
              </a:rPr>
              <a:t>DISCflex has further revolutionized the assessment industry. Our DISCflex products leverage our extensive corporate and public sector expertise as well as our accomplishments in the executive coaching, training, media, production development, and personal improvement business.</a:t>
            </a:r>
          </a:p>
          <a:p>
            <a:pPr>
              <a:lnSpc>
                <a:spcPct val="130000"/>
              </a:lnSpc>
            </a:pPr>
            <a:endParaRPr lang="en-US" sz="1600" dirty="0">
              <a:solidFill>
                <a:schemeClr val="bg1"/>
              </a:solidFill>
              <a:latin typeface="Calibri Light" panose="020F0302020204030204" pitchFamily="34" charset="0"/>
              <a:cs typeface="Calibri Light" panose="020F0302020204030204" pitchFamily="34" charset="0"/>
            </a:endParaRPr>
          </a:p>
          <a:p>
            <a:pPr>
              <a:lnSpc>
                <a:spcPct val="130000"/>
              </a:lnSpc>
            </a:pPr>
            <a:r>
              <a:rPr lang="en-US" sz="2000" b="1" dirty="0">
                <a:solidFill>
                  <a:schemeClr val="bg1"/>
                </a:solidFill>
                <a:latin typeface="Calibri Light" panose="020F0302020204030204" pitchFamily="34" charset="0"/>
                <a:cs typeface="Calibri Light" panose="020F0302020204030204" pitchFamily="34" charset="0"/>
              </a:rPr>
              <a:t>How is DISCflex different?</a:t>
            </a:r>
          </a:p>
          <a:p>
            <a:pPr>
              <a:lnSpc>
                <a:spcPct val="130000"/>
              </a:lnSpc>
            </a:pPr>
            <a:endParaRPr lang="en-US" sz="1600" dirty="0">
              <a:solidFill>
                <a:schemeClr val="bg1"/>
              </a:solidFill>
              <a:latin typeface="Calibri Light" panose="020F0302020204030204" pitchFamily="34" charset="0"/>
              <a:cs typeface="Calibri Light" panose="020F0302020204030204" pitchFamily="34" charset="0"/>
            </a:endParaRPr>
          </a:p>
          <a:p>
            <a:pPr>
              <a:lnSpc>
                <a:spcPct val="130000"/>
              </a:lnSpc>
            </a:pPr>
            <a:r>
              <a:rPr lang="en-US" sz="1600" dirty="0">
                <a:solidFill>
                  <a:schemeClr val="bg1"/>
                </a:solidFill>
                <a:latin typeface="Calibri Light" panose="020F0302020204030204" pitchFamily="34" charset="0"/>
                <a:cs typeface="Calibri Light" panose="020F0302020204030204" pitchFamily="34" charset="0"/>
              </a:rPr>
              <a:t>Whereas DISC was focused solely on self-perception, DISCflex products incorporate 3</a:t>
            </a:r>
            <a:r>
              <a:rPr lang="en-US" sz="1600" baseline="30000" dirty="0">
                <a:solidFill>
                  <a:schemeClr val="bg1"/>
                </a:solidFill>
                <a:latin typeface="Calibri Light" panose="020F0302020204030204" pitchFamily="34" charset="0"/>
                <a:cs typeface="Calibri Light" panose="020F0302020204030204" pitchFamily="34" charset="0"/>
              </a:rPr>
              <a:t>rd</a:t>
            </a:r>
            <a:r>
              <a:rPr lang="en-US" sz="1600" dirty="0">
                <a:solidFill>
                  <a:schemeClr val="bg1"/>
                </a:solidFill>
                <a:latin typeface="Calibri Light" panose="020F0302020204030204" pitchFamily="34" charset="0"/>
                <a:cs typeface="Calibri Light" panose="020F0302020204030204" pitchFamily="34" charset="0"/>
              </a:rPr>
              <a:t> Party perception, and answer the question that participants consistently ask after they read through their DISC report: </a:t>
            </a:r>
            <a:r>
              <a:rPr lang="en-US" sz="1600" b="1" dirty="0">
                <a:solidFill>
                  <a:schemeClr val="bg1"/>
                </a:solidFill>
                <a:latin typeface="Calibri Light" panose="020F0302020204030204" pitchFamily="34" charset="0"/>
                <a:cs typeface="Calibri Light" panose="020F0302020204030204" pitchFamily="34" charset="0"/>
              </a:rPr>
              <a:t>"Now what?"</a:t>
            </a:r>
          </a:p>
          <a:p>
            <a:pPr>
              <a:lnSpc>
                <a:spcPct val="130000"/>
              </a:lnSpc>
            </a:pPr>
            <a:endParaRPr lang="en-US" sz="1600" dirty="0">
              <a:solidFill>
                <a:schemeClr val="bg1"/>
              </a:solidFill>
              <a:latin typeface="Calibri Light" panose="020F0302020204030204" pitchFamily="34" charset="0"/>
              <a:cs typeface="Calibri Light" panose="020F0302020204030204" pitchFamily="34" charset="0"/>
            </a:endParaRPr>
          </a:p>
          <a:p>
            <a:pPr>
              <a:lnSpc>
                <a:spcPct val="130000"/>
              </a:lnSpc>
            </a:pPr>
            <a:r>
              <a:rPr lang="en-US" sz="1600" dirty="0">
                <a:solidFill>
                  <a:schemeClr val="bg1"/>
                </a:solidFill>
                <a:latin typeface="Calibri Light" panose="020F0302020204030204" pitchFamily="34" charset="0"/>
                <a:cs typeface="Calibri Light" panose="020F0302020204030204" pitchFamily="34" charset="0"/>
              </a:rPr>
              <a:t>Designed to provide a complete guide to understanding and changing your behaviors. Results are based on a participant’s set of questions and word selections and targeted eLearning is delivered to enable an individual to become “a Chameleon on a Rainbow”.</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65028">
            <a:off x="9737635" y="2016149"/>
            <a:ext cx="1828800" cy="2315261"/>
          </a:xfrm>
          <a:prstGeom prst="rect">
            <a:avLst/>
          </a:prstGeom>
          <a:ln>
            <a:solidFill>
              <a:schemeClr val="tx1"/>
            </a:solidFill>
          </a:ln>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61321">
            <a:off x="10023894" y="2559349"/>
            <a:ext cx="1828800" cy="2315261"/>
          </a:xfrm>
          <a:prstGeom prst="rect">
            <a:avLst/>
          </a:prstGeom>
          <a:ln>
            <a:solidFill>
              <a:schemeClr val="tx1"/>
            </a:solidFill>
          </a:ln>
          <a:effectLst>
            <a:outerShdw blurRad="50800" dist="38100" dir="2700000" algn="tl" rotWithShape="0">
              <a:prstClr val="black">
                <a:alpha val="40000"/>
              </a:prstClr>
            </a:outerShdw>
          </a:effectLst>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426881">
            <a:off x="9637122" y="3218341"/>
            <a:ext cx="1828800" cy="2315261"/>
          </a:xfrm>
          <a:prstGeom prst="rect">
            <a:avLst/>
          </a:prstGeom>
          <a:ln>
            <a:solidFill>
              <a:schemeClr val="tx1"/>
            </a:solidFill>
          </a:ln>
          <a:effectLst>
            <a:outerShdw blurRad="50800" dist="38100" dir="2700000" algn="tl" rotWithShape="0">
              <a:prstClr val="black">
                <a:alpha val="40000"/>
              </a:prstClr>
            </a:outerShdw>
          </a:effectLst>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77675">
            <a:off x="10023893" y="3726389"/>
            <a:ext cx="1828800" cy="2315261"/>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19424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Calibri" panose="020F0502020204030204" pitchFamily="34" charset="0"/>
              </a:rPr>
              <a:t>Influence</a:t>
            </a:r>
          </a:p>
        </p:txBody>
      </p:sp>
      <p:graphicFrame>
        <p:nvGraphicFramePr>
          <p:cNvPr id="5" name="Table 4"/>
          <p:cNvGraphicFramePr>
            <a:graphicFrameLocks noGrp="1"/>
          </p:cNvGraphicFramePr>
          <p:nvPr/>
        </p:nvGraphicFramePr>
        <p:xfrm>
          <a:off x="580911" y="4587804"/>
          <a:ext cx="10936044" cy="2270196"/>
        </p:xfrm>
        <a:graphic>
          <a:graphicData uri="http://schemas.openxmlformats.org/drawingml/2006/table">
            <a:tbl>
              <a:tblPr firstRow="1" bandRow="1">
                <a:tableStyleId>{5C22544A-7EE6-4342-B048-85BDC9FD1C3A}</a:tableStyleId>
              </a:tblPr>
              <a:tblGrid>
                <a:gridCol w="2734011">
                  <a:extLst>
                    <a:ext uri="{9D8B030D-6E8A-4147-A177-3AD203B41FA5}">
                      <a16:colId xmlns:a16="http://schemas.microsoft.com/office/drawing/2014/main" val="1474006072"/>
                    </a:ext>
                  </a:extLst>
                </a:gridCol>
                <a:gridCol w="2734011">
                  <a:extLst>
                    <a:ext uri="{9D8B030D-6E8A-4147-A177-3AD203B41FA5}">
                      <a16:colId xmlns:a16="http://schemas.microsoft.com/office/drawing/2014/main" val="84937915"/>
                    </a:ext>
                  </a:extLst>
                </a:gridCol>
                <a:gridCol w="2734011">
                  <a:extLst>
                    <a:ext uri="{9D8B030D-6E8A-4147-A177-3AD203B41FA5}">
                      <a16:colId xmlns:a16="http://schemas.microsoft.com/office/drawing/2014/main" val="1889592546"/>
                    </a:ext>
                  </a:extLst>
                </a:gridCol>
                <a:gridCol w="2734011">
                  <a:extLst>
                    <a:ext uri="{9D8B030D-6E8A-4147-A177-3AD203B41FA5}">
                      <a16:colId xmlns:a16="http://schemas.microsoft.com/office/drawing/2014/main" val="4202546263"/>
                    </a:ext>
                  </a:extLst>
                </a:gridCol>
              </a:tblGrid>
              <a:tr h="55678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561571674"/>
                  </a:ext>
                </a:extLst>
              </a:tr>
              <a:tr h="1713407">
                <a:tc>
                  <a:txBody>
                    <a:bodyPr/>
                    <a:lstStyle/>
                    <a:p>
                      <a:pPr algn="ctr"/>
                      <a:r>
                        <a:rPr lang="en-US" sz="1600" dirty="0"/>
                        <a:t>Communication</a:t>
                      </a:r>
                    </a:p>
                    <a:p>
                      <a:pPr algn="ctr"/>
                      <a:r>
                        <a:rPr lang="en-US" sz="1600" dirty="0"/>
                        <a:t>Cooperation</a:t>
                      </a:r>
                    </a:p>
                    <a:p>
                      <a:pPr algn="ctr"/>
                      <a:r>
                        <a:rPr lang="en-US" sz="1600" dirty="0"/>
                        <a:t>Negotiation</a:t>
                      </a:r>
                    </a:p>
                    <a:p>
                      <a:pPr algn="ctr"/>
                      <a:r>
                        <a:rPr lang="en-US" sz="1600" dirty="0"/>
                        <a:t>Facilitation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Public Acceptance</a:t>
                      </a:r>
                    </a:p>
                    <a:p>
                      <a:pPr algn="ctr"/>
                      <a:r>
                        <a:rPr lang="en-US" sz="1600" dirty="0"/>
                        <a:t>Praise</a:t>
                      </a:r>
                    </a:p>
                    <a:p>
                      <a:pPr algn="ctr"/>
                      <a:r>
                        <a:rPr lang="en-US" sz="1600" dirty="0"/>
                        <a:t>Teamwork</a:t>
                      </a:r>
                    </a:p>
                    <a:p>
                      <a:pPr algn="ctr"/>
                      <a:r>
                        <a:rPr lang="en-US" sz="1600" dirty="0"/>
                        <a:t>Friendly Interaction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Socialization</a:t>
                      </a:r>
                    </a:p>
                    <a:p>
                      <a:pPr algn="ctr"/>
                      <a:r>
                        <a:rPr lang="en-US" sz="1600" dirty="0"/>
                        <a:t>Consultation</a:t>
                      </a:r>
                    </a:p>
                    <a:p>
                      <a:pPr algn="ctr"/>
                      <a:r>
                        <a:rPr lang="en-US" sz="1600" dirty="0"/>
                        <a:t>Synergy Levels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Feedback From Others</a:t>
                      </a:r>
                    </a:p>
                    <a:p>
                      <a:pPr algn="ctr"/>
                      <a:r>
                        <a:rPr lang="en-US" sz="1600" dirty="0"/>
                        <a:t>Consensus Decisions</a:t>
                      </a:r>
                    </a:p>
                    <a:p>
                      <a:pPr algn="ctr"/>
                      <a:r>
                        <a:rPr lang="en-US" sz="1600" dirty="0"/>
                        <a:t>What is Popular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6" name="TextBox 5"/>
          <p:cNvSpPr txBox="1"/>
          <p:nvPr/>
        </p:nvSpPr>
        <p:spPr>
          <a:xfrm>
            <a:off x="580911" y="2315815"/>
            <a:ext cx="5337936" cy="1754326"/>
          </a:xfrm>
          <a:prstGeom prst="rect">
            <a:avLst/>
          </a:prstGeom>
          <a:noFill/>
        </p:spPr>
        <p:txBody>
          <a:bodyPr wrap="none" rtlCol="0">
            <a:spAutoFit/>
          </a:bodyPr>
          <a:lstStyle/>
          <a:p>
            <a:r>
              <a:rPr lang="en-US" dirty="0">
                <a:solidFill>
                  <a:schemeClr val="bg1"/>
                </a:solidFill>
              </a:rPr>
              <a:t>Generally, how do you recognize </a:t>
            </a:r>
            <a:r>
              <a:rPr lang="en-US" dirty="0">
                <a:solidFill>
                  <a:srgbClr val="0070C0"/>
                </a:solidFill>
              </a:rPr>
              <a:t>High Influence</a:t>
            </a:r>
            <a:r>
              <a:rPr lang="en-US" dirty="0">
                <a:solidFill>
                  <a:schemeClr val="bg1"/>
                </a:solidFill>
              </a:rPr>
              <a:t>?</a:t>
            </a:r>
          </a:p>
          <a:p>
            <a:endParaRPr lang="en-US" dirty="0">
              <a:solidFill>
                <a:schemeClr val="bg1"/>
              </a:solidFill>
            </a:endParaRPr>
          </a:p>
          <a:p>
            <a:r>
              <a:rPr lang="en-US" dirty="0">
                <a:solidFill>
                  <a:schemeClr val="bg1"/>
                </a:solidFill>
              </a:rPr>
              <a:t>What behavior will you notice?</a:t>
            </a:r>
          </a:p>
          <a:p>
            <a:endParaRPr lang="en-US" dirty="0">
              <a:solidFill>
                <a:schemeClr val="bg1"/>
              </a:solidFill>
            </a:endParaRPr>
          </a:p>
          <a:p>
            <a:r>
              <a:rPr lang="en-US" dirty="0">
                <a:solidFill>
                  <a:schemeClr val="bg1"/>
                </a:solidFill>
              </a:rPr>
              <a:t>What do they say to themselves inside their head?</a:t>
            </a:r>
          </a:p>
          <a:p>
            <a:endParaRPr lang="en-US" dirty="0">
              <a:solidFill>
                <a:schemeClr val="bg1"/>
              </a:solidFill>
            </a:endParaRPr>
          </a:p>
        </p:txBody>
      </p:sp>
      <p:sp>
        <p:nvSpPr>
          <p:cNvPr id="7" name="Rectangle 6"/>
          <p:cNvSpPr/>
          <p:nvPr/>
        </p:nvSpPr>
        <p:spPr>
          <a:xfrm>
            <a:off x="580911" y="1410887"/>
            <a:ext cx="8076527" cy="646331"/>
          </a:xfrm>
          <a:prstGeom prst="rect">
            <a:avLst/>
          </a:prstGeom>
        </p:spPr>
        <p:txBody>
          <a:bodyPr wrap="square">
            <a:spAutoFit/>
          </a:bodyPr>
          <a:lstStyle/>
          <a:p>
            <a:r>
              <a:rPr lang="en-US" b="1" dirty="0">
                <a:solidFill>
                  <a:srgbClr val="0070C0"/>
                </a:solidFill>
                <a:latin typeface="Calibri Light" panose="020F0302020204030204" pitchFamily="34" charset="0"/>
              </a:rPr>
              <a:t>Influence:</a:t>
            </a:r>
            <a:r>
              <a:rPr lang="en-US" dirty="0">
                <a:solidFill>
                  <a:srgbClr val="0070C0"/>
                </a:solidFill>
                <a:latin typeface="Calibri Light" panose="020F0302020204030204" pitchFamily="34" charset="0"/>
              </a:rPr>
              <a:t> </a:t>
            </a:r>
            <a:r>
              <a:rPr lang="en-US" dirty="0">
                <a:solidFill>
                  <a:schemeClr val="bg1"/>
                </a:solidFill>
                <a:latin typeface="Calibri Light" panose="020F0302020204030204" pitchFamily="34" charset="0"/>
              </a:rPr>
              <a:t>Your need for </a:t>
            </a:r>
            <a:r>
              <a:rPr lang="en-US" b="1" dirty="0">
                <a:solidFill>
                  <a:srgbClr val="0070C0"/>
                </a:solidFill>
                <a:latin typeface="Calibri Light" panose="020F0302020204030204" pitchFamily="34" charset="0"/>
              </a:rPr>
              <a:t>communication</a:t>
            </a:r>
            <a:r>
              <a:rPr lang="en-US" dirty="0">
                <a:solidFill>
                  <a:schemeClr val="bg1"/>
                </a:solidFill>
                <a:latin typeface="Calibri Light" panose="020F0302020204030204" pitchFamily="34" charset="0"/>
              </a:rPr>
              <a:t> and your source of </a:t>
            </a:r>
            <a:r>
              <a:rPr lang="en-US" b="1" dirty="0">
                <a:solidFill>
                  <a:srgbClr val="0070C0"/>
                </a:solidFill>
                <a:latin typeface="Calibri Light" panose="020F0302020204030204" pitchFamily="34" charset="0"/>
              </a:rPr>
              <a:t>persuasion</a:t>
            </a:r>
            <a:r>
              <a:rPr lang="en-US" dirty="0">
                <a:solidFill>
                  <a:schemeClr val="bg1"/>
                </a:solidFill>
                <a:latin typeface="Calibri Light" panose="020F0302020204030204" pitchFamily="34" charset="0"/>
              </a:rPr>
              <a:t>. Whenever you are feeling </a:t>
            </a:r>
            <a:r>
              <a:rPr lang="en-US" b="1" dirty="0">
                <a:solidFill>
                  <a:srgbClr val="0070C0"/>
                </a:solidFill>
                <a:latin typeface="Calibri Light" panose="020F0302020204030204" pitchFamily="34" charset="0"/>
              </a:rPr>
              <a:t>talkative</a:t>
            </a:r>
            <a:r>
              <a:rPr lang="en-US" dirty="0">
                <a:solidFill>
                  <a:schemeClr val="bg1"/>
                </a:solidFill>
                <a:latin typeface="Calibri Light" panose="020F0302020204030204" pitchFamily="34" charset="0"/>
              </a:rPr>
              <a:t>, you are using your </a:t>
            </a:r>
            <a:r>
              <a:rPr lang="en-US" b="1" dirty="0">
                <a:solidFill>
                  <a:srgbClr val="0070C0"/>
                </a:solidFill>
                <a:latin typeface="Calibri Light" panose="020F0302020204030204" pitchFamily="34" charset="0"/>
              </a:rPr>
              <a:t>'I' factor</a:t>
            </a:r>
            <a:r>
              <a:rPr lang="en-US" dirty="0">
                <a:solidFill>
                  <a:schemeClr val="bg1"/>
                </a:solidFill>
                <a:latin typeface="Calibri Light" panose="020F0302020204030204" pitchFamily="34" charset="0"/>
              </a:rPr>
              <a:t>. </a:t>
            </a:r>
          </a:p>
        </p:txBody>
      </p:sp>
      <p:sp>
        <p:nvSpPr>
          <p:cNvPr id="8" name="Rectangle 7"/>
          <p:cNvSpPr/>
          <p:nvPr/>
        </p:nvSpPr>
        <p:spPr>
          <a:xfrm>
            <a:off x="4111928" y="3941290"/>
            <a:ext cx="3874009" cy="646331"/>
          </a:xfrm>
          <a:prstGeom prst="rect">
            <a:avLst/>
          </a:prstGeom>
          <a:noFill/>
        </p:spPr>
        <p:txBody>
          <a:bodyPr wrap="none" lIns="91440" tIns="45720" rIns="91440" bIns="45720">
            <a:spAutoFit/>
          </a:bodyPr>
          <a:lstStyle/>
          <a:p>
            <a:pPr algn="ctr"/>
            <a:r>
              <a:rPr lang="en-US" sz="3600" dirty="0">
                <a:solidFill>
                  <a:schemeClr val="bg1"/>
                </a:solidFill>
              </a:rPr>
              <a:t>The level matters!</a:t>
            </a:r>
          </a:p>
        </p:txBody>
      </p:sp>
    </p:spTree>
    <p:extLst>
      <p:ext uri="{BB962C8B-B14F-4D97-AF65-F5344CB8AC3E}">
        <p14:creationId xmlns:p14="http://schemas.microsoft.com/office/powerpoint/2010/main" val="31743796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Calibri" panose="020F0502020204030204" pitchFamily="34" charset="0"/>
              </a:rPr>
              <a:t>Steadiness</a:t>
            </a:r>
          </a:p>
        </p:txBody>
      </p:sp>
      <p:graphicFrame>
        <p:nvGraphicFramePr>
          <p:cNvPr id="5" name="Table 4"/>
          <p:cNvGraphicFramePr>
            <a:graphicFrameLocks noGrp="1"/>
          </p:cNvGraphicFramePr>
          <p:nvPr/>
        </p:nvGraphicFramePr>
        <p:xfrm>
          <a:off x="473336" y="4587804"/>
          <a:ext cx="11032864" cy="2270196"/>
        </p:xfrm>
        <a:graphic>
          <a:graphicData uri="http://schemas.openxmlformats.org/drawingml/2006/table">
            <a:tbl>
              <a:tblPr firstRow="1" bandRow="1">
                <a:tableStyleId>{5C22544A-7EE6-4342-B048-85BDC9FD1C3A}</a:tableStyleId>
              </a:tblPr>
              <a:tblGrid>
                <a:gridCol w="2758216">
                  <a:extLst>
                    <a:ext uri="{9D8B030D-6E8A-4147-A177-3AD203B41FA5}">
                      <a16:colId xmlns:a16="http://schemas.microsoft.com/office/drawing/2014/main" val="1474006072"/>
                    </a:ext>
                  </a:extLst>
                </a:gridCol>
                <a:gridCol w="2758216">
                  <a:extLst>
                    <a:ext uri="{9D8B030D-6E8A-4147-A177-3AD203B41FA5}">
                      <a16:colId xmlns:a16="http://schemas.microsoft.com/office/drawing/2014/main" val="84937915"/>
                    </a:ext>
                  </a:extLst>
                </a:gridCol>
                <a:gridCol w="2758216">
                  <a:extLst>
                    <a:ext uri="{9D8B030D-6E8A-4147-A177-3AD203B41FA5}">
                      <a16:colId xmlns:a16="http://schemas.microsoft.com/office/drawing/2014/main" val="1889592546"/>
                    </a:ext>
                  </a:extLst>
                </a:gridCol>
                <a:gridCol w="2758216">
                  <a:extLst>
                    <a:ext uri="{9D8B030D-6E8A-4147-A177-3AD203B41FA5}">
                      <a16:colId xmlns:a16="http://schemas.microsoft.com/office/drawing/2014/main" val="1447806837"/>
                    </a:ext>
                  </a:extLst>
                </a:gridCol>
              </a:tblGrid>
              <a:tr h="55678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561571674"/>
                  </a:ext>
                </a:extLst>
              </a:tr>
              <a:tr h="1713407">
                <a:tc>
                  <a:txBody>
                    <a:bodyPr/>
                    <a:lstStyle/>
                    <a:p>
                      <a:pPr algn="ctr"/>
                      <a:r>
                        <a:rPr lang="en-US" sz="1600" dirty="0"/>
                        <a:t>Relationship Building</a:t>
                      </a:r>
                    </a:p>
                    <a:p>
                      <a:pPr algn="ctr"/>
                      <a:r>
                        <a:rPr lang="en-US" sz="1600" dirty="0"/>
                        <a:t>Sincerity</a:t>
                      </a:r>
                    </a:p>
                    <a:p>
                      <a:pPr algn="ctr"/>
                      <a:r>
                        <a:rPr lang="en-US" sz="1600" dirty="0"/>
                        <a:t>Trustworthiness</a:t>
                      </a:r>
                    </a:p>
                    <a:p>
                      <a:pPr algn="ctr"/>
                      <a:r>
                        <a:rPr lang="en-US" sz="1600" dirty="0"/>
                        <a:t>Reliability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Clear Responsibilities</a:t>
                      </a:r>
                    </a:p>
                    <a:p>
                      <a:pPr algn="ctr"/>
                      <a:r>
                        <a:rPr lang="en-US" sz="1600" dirty="0"/>
                        <a:t>Steady Pace</a:t>
                      </a:r>
                    </a:p>
                    <a:p>
                      <a:pPr algn="ctr"/>
                      <a:r>
                        <a:rPr lang="en-US" sz="1600" dirty="0"/>
                        <a:t>Team Atmosphere</a:t>
                      </a:r>
                    </a:p>
                    <a:p>
                      <a:pPr algn="ctr"/>
                      <a:r>
                        <a:rPr lang="en-US" sz="1600" dirty="0"/>
                        <a:t>Peer Recognition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Thoughtful Actions</a:t>
                      </a:r>
                    </a:p>
                    <a:p>
                      <a:pPr algn="ctr"/>
                      <a:r>
                        <a:rPr lang="en-US" sz="1600" dirty="0"/>
                        <a:t>Dependability</a:t>
                      </a:r>
                    </a:p>
                    <a:p>
                      <a:pPr algn="ctr"/>
                      <a:r>
                        <a:rPr lang="en-US" sz="1600" dirty="0"/>
                        <a:t>Inquisitive Thinking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Prefer Practical Options</a:t>
                      </a:r>
                    </a:p>
                    <a:p>
                      <a:pPr algn="ctr"/>
                      <a:r>
                        <a:rPr lang="en-US" sz="1600" dirty="0"/>
                        <a:t>Hesitant to act/decide</a:t>
                      </a:r>
                    </a:p>
                    <a:p>
                      <a:pPr algn="ctr"/>
                      <a:r>
                        <a:rPr lang="en-US" sz="1600" dirty="0"/>
                        <a:t>Need Contingency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6" name="TextBox 5"/>
          <p:cNvSpPr txBox="1"/>
          <p:nvPr/>
        </p:nvSpPr>
        <p:spPr>
          <a:xfrm>
            <a:off x="580911" y="2315815"/>
            <a:ext cx="5527090" cy="1754326"/>
          </a:xfrm>
          <a:prstGeom prst="rect">
            <a:avLst/>
          </a:prstGeom>
          <a:noFill/>
        </p:spPr>
        <p:txBody>
          <a:bodyPr wrap="none" rtlCol="0">
            <a:spAutoFit/>
          </a:bodyPr>
          <a:lstStyle/>
          <a:p>
            <a:r>
              <a:rPr lang="en-US" dirty="0">
                <a:solidFill>
                  <a:schemeClr val="bg1"/>
                </a:solidFill>
              </a:rPr>
              <a:t>Generally, how do you recognize </a:t>
            </a:r>
            <a:r>
              <a:rPr lang="en-US" dirty="0">
                <a:solidFill>
                  <a:srgbClr val="008000"/>
                </a:solidFill>
              </a:rPr>
              <a:t>High Steadiness</a:t>
            </a:r>
            <a:r>
              <a:rPr lang="en-US" dirty="0">
                <a:solidFill>
                  <a:schemeClr val="bg1"/>
                </a:solidFill>
              </a:rPr>
              <a:t>?</a:t>
            </a:r>
          </a:p>
          <a:p>
            <a:endParaRPr lang="en-US" dirty="0">
              <a:solidFill>
                <a:schemeClr val="bg1"/>
              </a:solidFill>
            </a:endParaRPr>
          </a:p>
          <a:p>
            <a:r>
              <a:rPr lang="en-US" dirty="0">
                <a:solidFill>
                  <a:schemeClr val="bg1"/>
                </a:solidFill>
              </a:rPr>
              <a:t>What behavior will you notice?</a:t>
            </a:r>
          </a:p>
          <a:p>
            <a:endParaRPr lang="en-US" dirty="0">
              <a:solidFill>
                <a:schemeClr val="bg1"/>
              </a:solidFill>
            </a:endParaRPr>
          </a:p>
          <a:p>
            <a:r>
              <a:rPr lang="en-US" dirty="0">
                <a:solidFill>
                  <a:schemeClr val="bg1"/>
                </a:solidFill>
              </a:rPr>
              <a:t>What do they say to themselves inside their head?</a:t>
            </a:r>
          </a:p>
          <a:p>
            <a:endParaRPr lang="en-US" dirty="0">
              <a:solidFill>
                <a:schemeClr val="bg1"/>
              </a:solidFill>
            </a:endParaRPr>
          </a:p>
        </p:txBody>
      </p:sp>
      <p:sp>
        <p:nvSpPr>
          <p:cNvPr id="7" name="Rectangle 6"/>
          <p:cNvSpPr/>
          <p:nvPr/>
        </p:nvSpPr>
        <p:spPr>
          <a:xfrm>
            <a:off x="580911" y="1410887"/>
            <a:ext cx="8076527" cy="646331"/>
          </a:xfrm>
          <a:prstGeom prst="rect">
            <a:avLst/>
          </a:prstGeom>
        </p:spPr>
        <p:txBody>
          <a:bodyPr wrap="square">
            <a:spAutoFit/>
          </a:bodyPr>
          <a:lstStyle/>
          <a:p>
            <a:r>
              <a:rPr lang="en-US" b="1" dirty="0">
                <a:solidFill>
                  <a:srgbClr val="008000"/>
                </a:solidFill>
                <a:latin typeface="Calibri Light" panose="020F0302020204030204" pitchFamily="34" charset="0"/>
              </a:rPr>
              <a:t>Steadiness:</a:t>
            </a:r>
            <a:r>
              <a:rPr lang="en-US" dirty="0">
                <a:solidFill>
                  <a:schemeClr val="bg1"/>
                </a:solidFill>
                <a:latin typeface="Calibri Light" panose="020F0302020204030204" pitchFamily="34" charset="0"/>
              </a:rPr>
              <a:t> Your need for </a:t>
            </a:r>
            <a:r>
              <a:rPr lang="en-US" b="1" dirty="0">
                <a:solidFill>
                  <a:srgbClr val="008000"/>
                </a:solidFill>
                <a:latin typeface="Calibri Light" panose="020F0302020204030204" pitchFamily="34" charset="0"/>
              </a:rPr>
              <a:t>planning</a:t>
            </a:r>
            <a:r>
              <a:rPr lang="en-US" dirty="0">
                <a:solidFill>
                  <a:schemeClr val="bg1"/>
                </a:solidFill>
                <a:latin typeface="Calibri Light" panose="020F0302020204030204" pitchFamily="34" charset="0"/>
              </a:rPr>
              <a:t> and your source of </a:t>
            </a:r>
            <a:r>
              <a:rPr lang="en-US" b="1" dirty="0">
                <a:solidFill>
                  <a:srgbClr val="008000"/>
                </a:solidFill>
                <a:latin typeface="Calibri Light" panose="020F0302020204030204" pitchFamily="34" charset="0"/>
              </a:rPr>
              <a:t>thoughtfulness</a:t>
            </a:r>
            <a:r>
              <a:rPr lang="en-US" dirty="0">
                <a:solidFill>
                  <a:schemeClr val="bg1"/>
                </a:solidFill>
                <a:latin typeface="Calibri Light" panose="020F0302020204030204" pitchFamily="34" charset="0"/>
              </a:rPr>
              <a:t>. When you are being </a:t>
            </a:r>
            <a:r>
              <a:rPr lang="en-US" b="1" dirty="0">
                <a:solidFill>
                  <a:srgbClr val="008000"/>
                </a:solidFill>
                <a:latin typeface="Calibri Light" panose="020F0302020204030204" pitchFamily="34" charset="0"/>
              </a:rPr>
              <a:t>strategic</a:t>
            </a:r>
            <a:r>
              <a:rPr lang="en-US" dirty="0">
                <a:solidFill>
                  <a:schemeClr val="bg1"/>
                </a:solidFill>
                <a:latin typeface="Calibri Light" panose="020F0302020204030204" pitchFamily="34" charset="0"/>
              </a:rPr>
              <a:t> or </a:t>
            </a:r>
            <a:r>
              <a:rPr lang="en-US" b="1" dirty="0">
                <a:solidFill>
                  <a:srgbClr val="008000"/>
                </a:solidFill>
                <a:latin typeface="Calibri Light" panose="020F0302020204030204" pitchFamily="34" charset="0"/>
              </a:rPr>
              <a:t>go out of your way to help someone</a:t>
            </a:r>
            <a:r>
              <a:rPr lang="en-US" dirty="0">
                <a:solidFill>
                  <a:schemeClr val="bg1"/>
                </a:solidFill>
                <a:latin typeface="Calibri Light" panose="020F0302020204030204" pitchFamily="34" charset="0"/>
              </a:rPr>
              <a:t>, you are using your </a:t>
            </a:r>
            <a:r>
              <a:rPr lang="en-US" b="1" dirty="0">
                <a:solidFill>
                  <a:srgbClr val="008000"/>
                </a:solidFill>
                <a:latin typeface="Calibri Light" panose="020F0302020204030204" pitchFamily="34" charset="0"/>
              </a:rPr>
              <a:t>'S' factor</a:t>
            </a:r>
            <a:r>
              <a:rPr lang="en-US" dirty="0">
                <a:solidFill>
                  <a:schemeClr val="bg1"/>
                </a:solidFill>
                <a:latin typeface="Calibri Light" panose="020F0302020204030204" pitchFamily="34" charset="0"/>
              </a:rPr>
              <a:t>. </a:t>
            </a:r>
          </a:p>
        </p:txBody>
      </p:sp>
      <p:sp>
        <p:nvSpPr>
          <p:cNvPr id="8" name="Rectangle 7"/>
          <p:cNvSpPr/>
          <p:nvPr/>
        </p:nvSpPr>
        <p:spPr>
          <a:xfrm>
            <a:off x="4052763" y="3941290"/>
            <a:ext cx="3874009" cy="646331"/>
          </a:xfrm>
          <a:prstGeom prst="rect">
            <a:avLst/>
          </a:prstGeom>
          <a:noFill/>
        </p:spPr>
        <p:txBody>
          <a:bodyPr wrap="none" lIns="91440" tIns="45720" rIns="91440" bIns="45720">
            <a:spAutoFit/>
          </a:bodyPr>
          <a:lstStyle/>
          <a:p>
            <a:pPr algn="ctr"/>
            <a:r>
              <a:rPr lang="en-US" sz="3600" dirty="0">
                <a:solidFill>
                  <a:schemeClr val="bg1"/>
                </a:solidFill>
              </a:rPr>
              <a:t>The level matters!</a:t>
            </a:r>
          </a:p>
        </p:txBody>
      </p:sp>
    </p:spTree>
    <p:extLst>
      <p:ext uri="{BB962C8B-B14F-4D97-AF65-F5344CB8AC3E}">
        <p14:creationId xmlns:p14="http://schemas.microsoft.com/office/powerpoint/2010/main" val="1617257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7DB3F"/>
                </a:solidFill>
                <a:latin typeface="Calibri" panose="020F0502020204030204" pitchFamily="34" charset="0"/>
              </a:rPr>
              <a:t>Compliance</a:t>
            </a:r>
          </a:p>
        </p:txBody>
      </p:sp>
      <p:graphicFrame>
        <p:nvGraphicFramePr>
          <p:cNvPr id="4" name="Table 3"/>
          <p:cNvGraphicFramePr>
            <a:graphicFrameLocks noGrp="1"/>
          </p:cNvGraphicFramePr>
          <p:nvPr/>
        </p:nvGraphicFramePr>
        <p:xfrm>
          <a:off x="554017" y="4611934"/>
          <a:ext cx="10979076" cy="2246066"/>
        </p:xfrm>
        <a:graphic>
          <a:graphicData uri="http://schemas.openxmlformats.org/drawingml/2006/table">
            <a:tbl>
              <a:tblPr firstRow="1" bandRow="1">
                <a:tableStyleId>{5C22544A-7EE6-4342-B048-85BDC9FD1C3A}</a:tableStyleId>
              </a:tblPr>
              <a:tblGrid>
                <a:gridCol w="2744769">
                  <a:extLst>
                    <a:ext uri="{9D8B030D-6E8A-4147-A177-3AD203B41FA5}">
                      <a16:colId xmlns:a16="http://schemas.microsoft.com/office/drawing/2014/main" val="1474006072"/>
                    </a:ext>
                  </a:extLst>
                </a:gridCol>
                <a:gridCol w="2744769">
                  <a:extLst>
                    <a:ext uri="{9D8B030D-6E8A-4147-A177-3AD203B41FA5}">
                      <a16:colId xmlns:a16="http://schemas.microsoft.com/office/drawing/2014/main" val="84937915"/>
                    </a:ext>
                  </a:extLst>
                </a:gridCol>
                <a:gridCol w="2744769">
                  <a:extLst>
                    <a:ext uri="{9D8B030D-6E8A-4147-A177-3AD203B41FA5}">
                      <a16:colId xmlns:a16="http://schemas.microsoft.com/office/drawing/2014/main" val="1889592546"/>
                    </a:ext>
                  </a:extLst>
                </a:gridCol>
                <a:gridCol w="2744769">
                  <a:extLst>
                    <a:ext uri="{9D8B030D-6E8A-4147-A177-3AD203B41FA5}">
                      <a16:colId xmlns:a16="http://schemas.microsoft.com/office/drawing/2014/main" val="3805297786"/>
                    </a:ext>
                  </a:extLst>
                </a:gridCol>
              </a:tblGrid>
              <a:tr h="53265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extLst>
                  <a:ext uri="{0D108BD9-81ED-4DB2-BD59-A6C34878D82A}">
                    <a16:rowId xmlns:a16="http://schemas.microsoft.com/office/drawing/2014/main" val="1561571674"/>
                  </a:ext>
                </a:extLst>
              </a:tr>
              <a:tr h="1713407">
                <a:tc>
                  <a:txBody>
                    <a:bodyPr/>
                    <a:lstStyle/>
                    <a:p>
                      <a:pPr algn="ctr"/>
                      <a:r>
                        <a:rPr lang="en-US" sz="1600" dirty="0"/>
                        <a:t>Organized</a:t>
                      </a:r>
                    </a:p>
                    <a:p>
                      <a:pPr algn="ctr"/>
                      <a:r>
                        <a:rPr lang="en-US" sz="1600" dirty="0"/>
                        <a:t>Structured</a:t>
                      </a:r>
                    </a:p>
                    <a:p>
                      <a:pPr algn="ctr"/>
                      <a:r>
                        <a:rPr lang="en-US" sz="1600" dirty="0"/>
                        <a:t>Even-Tempered</a:t>
                      </a:r>
                    </a:p>
                    <a:p>
                      <a:pPr algn="ctr"/>
                      <a:r>
                        <a:rPr lang="en-US" sz="1600" dirty="0"/>
                        <a:t>Focused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Organization</a:t>
                      </a:r>
                    </a:p>
                    <a:p>
                      <a:pPr algn="ctr"/>
                      <a:r>
                        <a:rPr lang="en-US" sz="1600" dirty="0"/>
                        <a:t>Clear Guidelines</a:t>
                      </a:r>
                    </a:p>
                    <a:p>
                      <a:pPr algn="ctr"/>
                      <a:r>
                        <a:rPr lang="en-US" sz="1600" dirty="0"/>
                        <a:t>Individual Recognition</a:t>
                      </a:r>
                    </a:p>
                    <a:p>
                      <a:pPr algn="ctr"/>
                      <a:r>
                        <a:rPr lang="en-US" sz="1600" dirty="0"/>
                        <a:t>Conflict-Free 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Structure</a:t>
                      </a:r>
                    </a:p>
                    <a:p>
                      <a:pPr algn="ctr"/>
                      <a:r>
                        <a:rPr lang="en-US" sz="1600" dirty="0"/>
                        <a:t>Planning</a:t>
                      </a:r>
                    </a:p>
                    <a:p>
                      <a:pPr algn="ctr"/>
                      <a:r>
                        <a:rPr lang="en-US" sz="1600" dirty="0"/>
                        <a:t>Analyzing Information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Facts Over Feelings</a:t>
                      </a:r>
                    </a:p>
                    <a:p>
                      <a:pPr algn="ctr"/>
                      <a:r>
                        <a:rPr lang="en-US" sz="1600" dirty="0"/>
                        <a:t>Prefer Rational Decisions</a:t>
                      </a:r>
                    </a:p>
                    <a:p>
                      <a:pPr algn="ctr"/>
                      <a:r>
                        <a:rPr lang="en-US" sz="1600" dirty="0"/>
                        <a:t>Fully Informed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5" name="TextBox 4"/>
          <p:cNvSpPr txBox="1"/>
          <p:nvPr/>
        </p:nvSpPr>
        <p:spPr>
          <a:xfrm>
            <a:off x="580911" y="2315815"/>
            <a:ext cx="5337936" cy="1754326"/>
          </a:xfrm>
          <a:prstGeom prst="rect">
            <a:avLst/>
          </a:prstGeom>
          <a:noFill/>
        </p:spPr>
        <p:txBody>
          <a:bodyPr wrap="none" rtlCol="0">
            <a:spAutoFit/>
          </a:bodyPr>
          <a:lstStyle/>
          <a:p>
            <a:r>
              <a:rPr lang="en-US" dirty="0">
                <a:solidFill>
                  <a:schemeClr val="bg1"/>
                </a:solidFill>
              </a:rPr>
              <a:t>Generally, how do you recognize </a:t>
            </a:r>
            <a:r>
              <a:rPr lang="en-US" dirty="0">
                <a:solidFill>
                  <a:srgbClr val="D7DB3F"/>
                </a:solidFill>
              </a:rPr>
              <a:t>High Compliance</a:t>
            </a:r>
            <a:r>
              <a:rPr lang="en-US" dirty="0">
                <a:solidFill>
                  <a:schemeClr val="bg1"/>
                </a:solidFill>
              </a:rPr>
              <a:t>?</a:t>
            </a:r>
          </a:p>
          <a:p>
            <a:endParaRPr lang="en-US" dirty="0">
              <a:solidFill>
                <a:schemeClr val="bg1"/>
              </a:solidFill>
            </a:endParaRPr>
          </a:p>
          <a:p>
            <a:r>
              <a:rPr lang="en-US" dirty="0">
                <a:solidFill>
                  <a:schemeClr val="bg1"/>
                </a:solidFill>
              </a:rPr>
              <a:t>What behavior will you notice?</a:t>
            </a:r>
          </a:p>
          <a:p>
            <a:endParaRPr lang="en-US" dirty="0">
              <a:solidFill>
                <a:schemeClr val="bg1"/>
              </a:solidFill>
            </a:endParaRPr>
          </a:p>
          <a:p>
            <a:r>
              <a:rPr lang="en-US" dirty="0">
                <a:solidFill>
                  <a:schemeClr val="bg1"/>
                </a:solidFill>
              </a:rPr>
              <a:t>What do they say to themselves inside their head?</a:t>
            </a:r>
          </a:p>
          <a:p>
            <a:endParaRPr lang="en-US" dirty="0">
              <a:solidFill>
                <a:schemeClr val="bg1"/>
              </a:solidFill>
            </a:endParaRPr>
          </a:p>
        </p:txBody>
      </p:sp>
      <p:sp>
        <p:nvSpPr>
          <p:cNvPr id="6" name="Rectangle 5"/>
          <p:cNvSpPr/>
          <p:nvPr/>
        </p:nvSpPr>
        <p:spPr>
          <a:xfrm>
            <a:off x="580911" y="1410887"/>
            <a:ext cx="8076527" cy="646331"/>
          </a:xfrm>
          <a:prstGeom prst="rect">
            <a:avLst/>
          </a:prstGeom>
        </p:spPr>
        <p:txBody>
          <a:bodyPr wrap="square">
            <a:spAutoFit/>
          </a:bodyPr>
          <a:lstStyle/>
          <a:p>
            <a:r>
              <a:rPr lang="en-US" b="1" dirty="0">
                <a:solidFill>
                  <a:srgbClr val="CACF01"/>
                </a:solidFill>
                <a:latin typeface="Calibri Light" panose="020F0302020204030204" pitchFamily="34" charset="0"/>
              </a:rPr>
              <a:t>Compliance:</a:t>
            </a:r>
            <a:r>
              <a:rPr lang="en-US" dirty="0">
                <a:solidFill>
                  <a:schemeClr val="bg1"/>
                </a:solidFill>
                <a:latin typeface="Calibri Light" panose="020F0302020204030204" pitchFamily="34" charset="0"/>
              </a:rPr>
              <a:t> Your need for </a:t>
            </a:r>
            <a:r>
              <a:rPr lang="en-US" b="1" dirty="0">
                <a:solidFill>
                  <a:srgbClr val="CACF01"/>
                </a:solidFill>
                <a:latin typeface="Calibri Light" panose="020F0302020204030204" pitchFamily="34" charset="0"/>
              </a:rPr>
              <a:t>structure</a:t>
            </a:r>
            <a:r>
              <a:rPr lang="en-US" dirty="0">
                <a:solidFill>
                  <a:schemeClr val="bg1"/>
                </a:solidFill>
                <a:latin typeface="Calibri Light" panose="020F0302020204030204" pitchFamily="34" charset="0"/>
              </a:rPr>
              <a:t> and your source of </a:t>
            </a:r>
            <a:r>
              <a:rPr lang="en-US" b="1" dirty="0">
                <a:solidFill>
                  <a:srgbClr val="CACF01"/>
                </a:solidFill>
                <a:latin typeface="Calibri Light" panose="020F0302020204030204" pitchFamily="34" charset="0"/>
              </a:rPr>
              <a:t>organization</a:t>
            </a:r>
            <a:r>
              <a:rPr lang="en-US" dirty="0">
                <a:solidFill>
                  <a:schemeClr val="bg1"/>
                </a:solidFill>
                <a:latin typeface="Calibri Light" panose="020F0302020204030204" pitchFamily="34" charset="0"/>
              </a:rPr>
              <a:t>. When you become </a:t>
            </a:r>
            <a:r>
              <a:rPr lang="en-US" b="1" dirty="0">
                <a:solidFill>
                  <a:srgbClr val="CACF01"/>
                </a:solidFill>
                <a:latin typeface="Calibri Light" panose="020F0302020204030204" pitchFamily="34" charset="0"/>
              </a:rPr>
              <a:t>extremely focused on completing your tasks</a:t>
            </a:r>
            <a:r>
              <a:rPr lang="en-US" dirty="0">
                <a:solidFill>
                  <a:schemeClr val="bg1"/>
                </a:solidFill>
                <a:latin typeface="Calibri Light" panose="020F0302020204030204" pitchFamily="34" charset="0"/>
              </a:rPr>
              <a:t>, you are using your 'C' factor. </a:t>
            </a:r>
          </a:p>
        </p:txBody>
      </p:sp>
      <p:sp>
        <p:nvSpPr>
          <p:cNvPr id="8" name="Rectangle 7"/>
          <p:cNvSpPr/>
          <p:nvPr/>
        </p:nvSpPr>
        <p:spPr>
          <a:xfrm>
            <a:off x="4106551" y="3938689"/>
            <a:ext cx="3874009" cy="646331"/>
          </a:xfrm>
          <a:prstGeom prst="rect">
            <a:avLst/>
          </a:prstGeom>
          <a:noFill/>
        </p:spPr>
        <p:txBody>
          <a:bodyPr wrap="none" lIns="91440" tIns="45720" rIns="91440" bIns="45720">
            <a:spAutoFit/>
          </a:bodyPr>
          <a:lstStyle/>
          <a:p>
            <a:pPr algn="ctr"/>
            <a:r>
              <a:rPr lang="en-US" sz="3600" dirty="0">
                <a:solidFill>
                  <a:schemeClr val="bg1"/>
                </a:solidFill>
              </a:rPr>
              <a:t>The level matters!</a:t>
            </a:r>
          </a:p>
        </p:txBody>
      </p:sp>
    </p:spTree>
    <p:extLst>
      <p:ext uri="{BB962C8B-B14F-4D97-AF65-F5344CB8AC3E}">
        <p14:creationId xmlns:p14="http://schemas.microsoft.com/office/powerpoint/2010/main" val="773721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Activity</a:t>
            </a:r>
          </a:p>
        </p:txBody>
      </p:sp>
      <p:sp>
        <p:nvSpPr>
          <p:cNvPr id="6" name="Rectangle 5"/>
          <p:cNvSpPr/>
          <p:nvPr/>
        </p:nvSpPr>
        <p:spPr>
          <a:xfrm>
            <a:off x="708660" y="2057401"/>
            <a:ext cx="10797540" cy="2254463"/>
          </a:xfrm>
          <a:prstGeom prst="rect">
            <a:avLst/>
          </a:prstGeom>
        </p:spPr>
        <p:txBody>
          <a:bodyPr wrap="square">
            <a:spAutoFit/>
          </a:bodyPr>
          <a:lstStyle/>
          <a:p>
            <a:pPr algn="ctr"/>
            <a:r>
              <a:rPr lang="en-US" sz="2800" dirty="0">
                <a:solidFill>
                  <a:schemeClr val="bg1"/>
                </a:solidFill>
              </a:rPr>
              <a:t>Break up into 4 separate groups</a:t>
            </a:r>
          </a:p>
          <a:p>
            <a:pPr algn="ctr"/>
            <a:endParaRPr lang="en-US" sz="2800" dirty="0">
              <a:solidFill>
                <a:schemeClr val="bg1"/>
              </a:solidFill>
            </a:endParaRPr>
          </a:p>
          <a:p>
            <a:pPr algn="just"/>
            <a:endParaRPr lang="en-US" sz="2800" dirty="0">
              <a:solidFill>
                <a:schemeClr val="bg1"/>
              </a:solidFill>
            </a:endParaRPr>
          </a:p>
          <a:p>
            <a:pPr algn="ctr"/>
            <a:r>
              <a:rPr lang="en-US" sz="2800" dirty="0">
                <a:solidFill>
                  <a:schemeClr val="bg1"/>
                </a:solidFill>
              </a:rPr>
              <a:t>Assign each group 1 of the 4 DISC factors </a:t>
            </a:r>
          </a:p>
          <a:p>
            <a:pPr algn="just"/>
            <a:endParaRPr lang="en-US" dirty="0">
              <a:solidFill>
                <a:schemeClr val="bg1"/>
              </a:solidFill>
            </a:endParaRPr>
          </a:p>
          <a:p>
            <a:pPr algn="just"/>
            <a:endParaRPr lang="en-US" sz="1050" dirty="0">
              <a:solidFill>
                <a:schemeClr val="bg1"/>
              </a:solidFill>
            </a:endParaRPr>
          </a:p>
        </p:txBody>
      </p:sp>
      <p:sp>
        <p:nvSpPr>
          <p:cNvPr id="4" name="Rectangle 3"/>
          <p:cNvSpPr/>
          <p:nvPr/>
        </p:nvSpPr>
        <p:spPr>
          <a:xfrm>
            <a:off x="708660" y="4658276"/>
            <a:ext cx="10797540" cy="369332"/>
          </a:xfrm>
          <a:prstGeom prst="rect">
            <a:avLst/>
          </a:prstGeom>
        </p:spPr>
        <p:txBody>
          <a:bodyPr wrap="square">
            <a:spAutoFit/>
          </a:bodyPr>
          <a:lstStyle/>
          <a:p>
            <a:endParaRPr lang="en-US" dirty="0">
              <a:solidFill>
                <a:schemeClr val="bg1"/>
              </a:solidFill>
              <a:latin typeface="Calibri Light" panose="020F0302020204030204" pitchFamily="34" charset="0"/>
            </a:endParaRPr>
          </a:p>
        </p:txBody>
      </p:sp>
      <p:graphicFrame>
        <p:nvGraphicFramePr>
          <p:cNvPr id="3" name="Table 2"/>
          <p:cNvGraphicFramePr>
            <a:graphicFrameLocks noGrp="1"/>
          </p:cNvGraphicFramePr>
          <p:nvPr/>
        </p:nvGraphicFramePr>
        <p:xfrm>
          <a:off x="2043430" y="4311864"/>
          <a:ext cx="8128000" cy="187378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450122186"/>
                    </a:ext>
                  </a:extLst>
                </a:gridCol>
                <a:gridCol w="2032000">
                  <a:extLst>
                    <a:ext uri="{9D8B030D-6E8A-4147-A177-3AD203B41FA5}">
                      <a16:colId xmlns:a16="http://schemas.microsoft.com/office/drawing/2014/main" val="1751871664"/>
                    </a:ext>
                  </a:extLst>
                </a:gridCol>
                <a:gridCol w="2032000">
                  <a:extLst>
                    <a:ext uri="{9D8B030D-6E8A-4147-A177-3AD203B41FA5}">
                      <a16:colId xmlns:a16="http://schemas.microsoft.com/office/drawing/2014/main" val="1945868838"/>
                    </a:ext>
                  </a:extLst>
                </a:gridCol>
                <a:gridCol w="2032000">
                  <a:extLst>
                    <a:ext uri="{9D8B030D-6E8A-4147-A177-3AD203B41FA5}">
                      <a16:colId xmlns:a16="http://schemas.microsoft.com/office/drawing/2014/main" val="1698145685"/>
                    </a:ext>
                  </a:extLst>
                </a:gridCol>
              </a:tblGrid>
              <a:tr h="936892">
                <a:tc>
                  <a:txBody>
                    <a:bodyPr/>
                    <a:lstStyle/>
                    <a:p>
                      <a:pPr algn="ctr"/>
                      <a:r>
                        <a:rPr lang="en-US" dirty="0"/>
                        <a:t>Group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Group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Group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Group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extLst>
                  <a:ext uri="{0D108BD9-81ED-4DB2-BD59-A6C34878D82A}">
                    <a16:rowId xmlns:a16="http://schemas.microsoft.com/office/drawing/2014/main" val="3796363583"/>
                  </a:ext>
                </a:extLst>
              </a:tr>
              <a:tr h="936892">
                <a:tc>
                  <a:txBody>
                    <a:bodyPr/>
                    <a:lstStyle/>
                    <a:p>
                      <a:pPr algn="ctr"/>
                      <a:r>
                        <a:rPr lang="en-US" dirty="0"/>
                        <a:t>Dominance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t>Influence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t>Steadiness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dirty="0"/>
                        <a:t>Compliance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537678529"/>
                  </a:ext>
                </a:extLst>
              </a:tr>
            </a:tbl>
          </a:graphicData>
        </a:graphic>
      </p:graphicFrame>
    </p:spTree>
    <p:extLst>
      <p:ext uri="{BB962C8B-B14F-4D97-AF65-F5344CB8AC3E}">
        <p14:creationId xmlns:p14="http://schemas.microsoft.com/office/powerpoint/2010/main" val="1815568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Activity</a:t>
            </a:r>
          </a:p>
        </p:txBody>
      </p:sp>
      <p:sp>
        <p:nvSpPr>
          <p:cNvPr id="6" name="Rectangle 5"/>
          <p:cNvSpPr/>
          <p:nvPr/>
        </p:nvSpPr>
        <p:spPr>
          <a:xfrm>
            <a:off x="527789" y="1284576"/>
            <a:ext cx="4385854" cy="4809009"/>
          </a:xfrm>
          <a:prstGeom prst="rect">
            <a:avLst/>
          </a:prstGeom>
        </p:spPr>
        <p:txBody>
          <a:bodyPr wrap="square">
            <a:spAutoFit/>
          </a:bodyPr>
          <a:lstStyle/>
          <a:p>
            <a:pPr algn="just"/>
            <a:endParaRPr lang="en-US" dirty="0">
              <a:solidFill>
                <a:schemeClr val="bg1"/>
              </a:solidFill>
            </a:endParaRPr>
          </a:p>
          <a:p>
            <a:pPr algn="just"/>
            <a:r>
              <a:rPr lang="en-US" sz="1600" dirty="0">
                <a:solidFill>
                  <a:schemeClr val="bg1"/>
                </a:solidFill>
              </a:rPr>
              <a:t>Your group will go car shopping as a person with a very HIGH level of your assigned factor. You must answer all of the following questions about your car shopping experience. </a:t>
            </a:r>
          </a:p>
          <a:p>
            <a:pPr algn="just"/>
            <a:endParaRPr lang="en-US" dirty="0">
              <a:solidFill>
                <a:schemeClr val="bg1"/>
              </a:solidFill>
            </a:endParaRP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sz="1600" dirty="0">
                <a:solidFill>
                  <a:schemeClr val="bg1"/>
                </a:solidFill>
              </a:rPr>
              <a:t>What is the first step you would take? </a:t>
            </a:r>
          </a:p>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r>
              <a:rPr lang="en-US" sz="1600" dirty="0">
                <a:solidFill>
                  <a:schemeClr val="bg1"/>
                </a:solidFill>
              </a:rPr>
              <a:t>What type of features would be most important?</a:t>
            </a:r>
          </a:p>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r>
              <a:rPr lang="en-US" sz="1600" dirty="0">
                <a:solidFill>
                  <a:schemeClr val="bg1"/>
                </a:solidFill>
              </a:rPr>
              <a:t>How many dealerships would you contact/visit?</a:t>
            </a:r>
          </a:p>
          <a:p>
            <a:pPr marL="342900" indent="-342900" algn="just">
              <a:buFont typeface="+mj-lt"/>
              <a:buAutoNum type="arabicPeriod"/>
            </a:pPr>
            <a:endParaRPr lang="en-US" sz="1600" dirty="0">
              <a:solidFill>
                <a:schemeClr val="bg1"/>
              </a:solidFill>
            </a:endParaRPr>
          </a:p>
          <a:p>
            <a:pPr marL="342900" indent="-342900" algn="just">
              <a:buFont typeface="+mj-lt"/>
              <a:buAutoNum type="arabicPeriod"/>
            </a:pPr>
            <a:r>
              <a:rPr lang="en-US" sz="1600" dirty="0">
                <a:solidFill>
                  <a:schemeClr val="bg1"/>
                </a:solidFill>
              </a:rPr>
              <a:t>What car you would buy?</a:t>
            </a:r>
          </a:p>
          <a:p>
            <a:pPr lvl="1" algn="just"/>
            <a:endParaRPr lang="en-US" dirty="0">
              <a:solidFill>
                <a:schemeClr val="bg1"/>
              </a:solidFill>
            </a:endParaRPr>
          </a:p>
          <a:p>
            <a:pPr algn="just"/>
            <a:endParaRPr lang="en-US" sz="1050" dirty="0">
              <a:solidFill>
                <a:schemeClr val="bg1"/>
              </a:solidFill>
            </a:endParaRPr>
          </a:p>
        </p:txBody>
      </p:sp>
      <p:sp>
        <p:nvSpPr>
          <p:cNvPr id="4" name="Rectangle 3"/>
          <p:cNvSpPr/>
          <p:nvPr/>
        </p:nvSpPr>
        <p:spPr>
          <a:xfrm>
            <a:off x="708660" y="4658276"/>
            <a:ext cx="10797540" cy="369332"/>
          </a:xfrm>
          <a:prstGeom prst="rect">
            <a:avLst/>
          </a:prstGeom>
        </p:spPr>
        <p:txBody>
          <a:bodyPr wrap="square">
            <a:spAutoFit/>
          </a:bodyPr>
          <a:lstStyle/>
          <a:p>
            <a:endParaRPr lang="en-US" dirty="0">
              <a:solidFill>
                <a:schemeClr val="bg1"/>
              </a:solidFill>
              <a:latin typeface="Calibri Light" panose="020F0302020204030204" pitchFamily="34" charset="0"/>
            </a:endParaRPr>
          </a:p>
        </p:txBody>
      </p:sp>
      <p:graphicFrame>
        <p:nvGraphicFramePr>
          <p:cNvPr id="5" name="Table 4"/>
          <p:cNvGraphicFramePr>
            <a:graphicFrameLocks noGrp="1"/>
          </p:cNvGraphicFramePr>
          <p:nvPr/>
        </p:nvGraphicFramePr>
        <p:xfrm>
          <a:off x="5707464" y="5084466"/>
          <a:ext cx="6484536" cy="1763486"/>
        </p:xfrm>
        <a:graphic>
          <a:graphicData uri="http://schemas.openxmlformats.org/drawingml/2006/table">
            <a:tbl>
              <a:tblPr firstRow="1" bandRow="1">
                <a:tableStyleId>{5C22544A-7EE6-4342-B048-85BDC9FD1C3A}</a:tableStyleId>
              </a:tblPr>
              <a:tblGrid>
                <a:gridCol w="1621134">
                  <a:extLst>
                    <a:ext uri="{9D8B030D-6E8A-4147-A177-3AD203B41FA5}">
                      <a16:colId xmlns:a16="http://schemas.microsoft.com/office/drawing/2014/main" val="1474006072"/>
                    </a:ext>
                  </a:extLst>
                </a:gridCol>
                <a:gridCol w="1621134">
                  <a:extLst>
                    <a:ext uri="{9D8B030D-6E8A-4147-A177-3AD203B41FA5}">
                      <a16:colId xmlns:a16="http://schemas.microsoft.com/office/drawing/2014/main" val="84937915"/>
                    </a:ext>
                  </a:extLst>
                </a:gridCol>
                <a:gridCol w="1621134">
                  <a:extLst>
                    <a:ext uri="{9D8B030D-6E8A-4147-A177-3AD203B41FA5}">
                      <a16:colId xmlns:a16="http://schemas.microsoft.com/office/drawing/2014/main" val="1889592546"/>
                    </a:ext>
                  </a:extLst>
                </a:gridCol>
                <a:gridCol w="1621134">
                  <a:extLst>
                    <a:ext uri="{9D8B030D-6E8A-4147-A177-3AD203B41FA5}">
                      <a16:colId xmlns:a16="http://schemas.microsoft.com/office/drawing/2014/main" val="3805297786"/>
                    </a:ext>
                  </a:extLst>
                </a:gridCol>
              </a:tblGrid>
              <a:tr h="428004">
                <a:tc>
                  <a:txBody>
                    <a:bodyPr/>
                    <a:lstStyle/>
                    <a:p>
                      <a:pPr algn="ctr"/>
                      <a:r>
                        <a:rPr lang="en-US" sz="1400"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sz="1400"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sz="1400"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sz="1400"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extLst>
                  <a:ext uri="{0D108BD9-81ED-4DB2-BD59-A6C34878D82A}">
                    <a16:rowId xmlns:a16="http://schemas.microsoft.com/office/drawing/2014/main" val="1561571674"/>
                  </a:ext>
                </a:extLst>
              </a:tr>
              <a:tr h="1335482">
                <a:tc>
                  <a:txBody>
                    <a:bodyPr/>
                    <a:lstStyle/>
                    <a:p>
                      <a:pPr algn="ctr"/>
                      <a:r>
                        <a:rPr lang="en-US" sz="1200" dirty="0"/>
                        <a:t>Organized</a:t>
                      </a:r>
                    </a:p>
                    <a:p>
                      <a:pPr algn="ctr"/>
                      <a:r>
                        <a:rPr lang="en-US" sz="1200" dirty="0"/>
                        <a:t>Structured</a:t>
                      </a:r>
                    </a:p>
                    <a:p>
                      <a:pPr algn="ctr"/>
                      <a:r>
                        <a:rPr lang="en-US" sz="1200" dirty="0"/>
                        <a:t>Even-Tempered</a:t>
                      </a:r>
                    </a:p>
                    <a:p>
                      <a:pPr algn="ctr"/>
                      <a:r>
                        <a:rPr lang="en-US" sz="1200" dirty="0"/>
                        <a:t>Focused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Organization</a:t>
                      </a:r>
                    </a:p>
                    <a:p>
                      <a:pPr algn="ctr"/>
                      <a:r>
                        <a:rPr lang="en-US" sz="1200" dirty="0"/>
                        <a:t>Clear Guidelines</a:t>
                      </a:r>
                    </a:p>
                    <a:p>
                      <a:pPr algn="ctr"/>
                      <a:r>
                        <a:rPr lang="en-US" sz="1200" dirty="0"/>
                        <a:t>Individual Recognition</a:t>
                      </a:r>
                    </a:p>
                    <a:p>
                      <a:pPr algn="ctr"/>
                      <a:r>
                        <a:rPr lang="en-US" sz="1200" dirty="0"/>
                        <a:t>Conflict-Free 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Structure</a:t>
                      </a:r>
                    </a:p>
                    <a:p>
                      <a:pPr algn="ctr"/>
                      <a:r>
                        <a:rPr lang="en-US" sz="1200" dirty="0"/>
                        <a:t>Planning</a:t>
                      </a:r>
                    </a:p>
                    <a:p>
                      <a:pPr algn="ctr"/>
                      <a:r>
                        <a:rPr lang="en-US" sz="1200" dirty="0"/>
                        <a:t>Analyzing Information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Facts Over Feelings</a:t>
                      </a:r>
                    </a:p>
                    <a:p>
                      <a:pPr algn="ctr"/>
                      <a:r>
                        <a:rPr lang="en-US" sz="1200" dirty="0"/>
                        <a:t>Prefer Rational Decisions</a:t>
                      </a:r>
                    </a:p>
                    <a:p>
                      <a:pPr algn="ctr"/>
                      <a:r>
                        <a:rPr lang="en-US" sz="1200" dirty="0"/>
                        <a:t>Fully Informed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graphicFrame>
        <p:nvGraphicFramePr>
          <p:cNvPr id="7" name="Table 6"/>
          <p:cNvGraphicFramePr>
            <a:graphicFrameLocks noGrp="1"/>
          </p:cNvGraphicFramePr>
          <p:nvPr/>
        </p:nvGraphicFramePr>
        <p:xfrm>
          <a:off x="5707464" y="3359952"/>
          <a:ext cx="6484536" cy="1716828"/>
        </p:xfrm>
        <a:graphic>
          <a:graphicData uri="http://schemas.openxmlformats.org/drawingml/2006/table">
            <a:tbl>
              <a:tblPr firstRow="1" bandRow="1">
                <a:tableStyleId>{5C22544A-7EE6-4342-B048-85BDC9FD1C3A}</a:tableStyleId>
              </a:tblPr>
              <a:tblGrid>
                <a:gridCol w="1621134">
                  <a:extLst>
                    <a:ext uri="{9D8B030D-6E8A-4147-A177-3AD203B41FA5}">
                      <a16:colId xmlns:a16="http://schemas.microsoft.com/office/drawing/2014/main" val="1474006072"/>
                    </a:ext>
                  </a:extLst>
                </a:gridCol>
                <a:gridCol w="1621134">
                  <a:extLst>
                    <a:ext uri="{9D8B030D-6E8A-4147-A177-3AD203B41FA5}">
                      <a16:colId xmlns:a16="http://schemas.microsoft.com/office/drawing/2014/main" val="84937915"/>
                    </a:ext>
                  </a:extLst>
                </a:gridCol>
                <a:gridCol w="1621134">
                  <a:extLst>
                    <a:ext uri="{9D8B030D-6E8A-4147-A177-3AD203B41FA5}">
                      <a16:colId xmlns:a16="http://schemas.microsoft.com/office/drawing/2014/main" val="1889592546"/>
                    </a:ext>
                  </a:extLst>
                </a:gridCol>
                <a:gridCol w="1621134">
                  <a:extLst>
                    <a:ext uri="{9D8B030D-6E8A-4147-A177-3AD203B41FA5}">
                      <a16:colId xmlns:a16="http://schemas.microsoft.com/office/drawing/2014/main" val="1447806837"/>
                    </a:ext>
                  </a:extLst>
                </a:gridCol>
              </a:tblGrid>
              <a:tr h="528108">
                <a:tc>
                  <a:txBody>
                    <a:bodyPr/>
                    <a:lstStyle/>
                    <a:p>
                      <a:pPr algn="ctr"/>
                      <a:r>
                        <a:rPr lang="en-US" sz="1400"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sz="1400"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sz="1400"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sz="1400"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561571674"/>
                  </a:ext>
                </a:extLst>
              </a:tr>
              <a:tr h="1188720">
                <a:tc>
                  <a:txBody>
                    <a:bodyPr/>
                    <a:lstStyle/>
                    <a:p>
                      <a:pPr algn="ctr"/>
                      <a:r>
                        <a:rPr lang="en-US" sz="1200" dirty="0"/>
                        <a:t>Relationship Building</a:t>
                      </a:r>
                    </a:p>
                    <a:p>
                      <a:pPr algn="ctr"/>
                      <a:r>
                        <a:rPr lang="en-US" sz="1200" dirty="0"/>
                        <a:t>Sincerity</a:t>
                      </a:r>
                    </a:p>
                    <a:p>
                      <a:pPr algn="ctr"/>
                      <a:r>
                        <a:rPr lang="en-US" sz="1200" dirty="0"/>
                        <a:t>Trustworthiness</a:t>
                      </a:r>
                    </a:p>
                    <a:p>
                      <a:pPr algn="ctr"/>
                      <a:r>
                        <a:rPr lang="en-US" sz="1200" dirty="0"/>
                        <a:t>Reliability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Clear Responsibilities</a:t>
                      </a:r>
                    </a:p>
                    <a:p>
                      <a:pPr algn="ctr"/>
                      <a:r>
                        <a:rPr lang="en-US" sz="1200" dirty="0"/>
                        <a:t>Steady Pace</a:t>
                      </a:r>
                    </a:p>
                    <a:p>
                      <a:pPr algn="ctr"/>
                      <a:r>
                        <a:rPr lang="en-US" sz="1200" dirty="0"/>
                        <a:t>Team Atmosphere</a:t>
                      </a:r>
                    </a:p>
                    <a:p>
                      <a:pPr algn="ctr"/>
                      <a:r>
                        <a:rPr lang="en-US" sz="1200" dirty="0"/>
                        <a:t>Peer Recognition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Thoughtful Actions</a:t>
                      </a:r>
                    </a:p>
                    <a:p>
                      <a:pPr algn="ctr"/>
                      <a:r>
                        <a:rPr lang="en-US" sz="1200" dirty="0"/>
                        <a:t>Dependability</a:t>
                      </a:r>
                    </a:p>
                    <a:p>
                      <a:pPr algn="ctr"/>
                      <a:r>
                        <a:rPr lang="en-US" sz="1200" dirty="0"/>
                        <a:t>Inquisitive Thinking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Prefer Practical Options</a:t>
                      </a:r>
                    </a:p>
                    <a:p>
                      <a:pPr algn="ctr"/>
                      <a:r>
                        <a:rPr lang="en-US" sz="1200" dirty="0"/>
                        <a:t>Hesitant to act/decide</a:t>
                      </a:r>
                    </a:p>
                    <a:p>
                      <a:pPr algn="ctr"/>
                      <a:r>
                        <a:rPr lang="en-US" sz="1200" dirty="0"/>
                        <a:t>Need Contingency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graphicFrame>
        <p:nvGraphicFramePr>
          <p:cNvPr id="8" name="Table 7"/>
          <p:cNvGraphicFramePr>
            <a:graphicFrameLocks noGrp="1"/>
          </p:cNvGraphicFramePr>
          <p:nvPr/>
        </p:nvGraphicFramePr>
        <p:xfrm>
          <a:off x="5707464" y="1610358"/>
          <a:ext cx="6484536" cy="1737432"/>
        </p:xfrm>
        <a:graphic>
          <a:graphicData uri="http://schemas.openxmlformats.org/drawingml/2006/table">
            <a:tbl>
              <a:tblPr firstRow="1" bandRow="1">
                <a:tableStyleId>{5C22544A-7EE6-4342-B048-85BDC9FD1C3A}</a:tableStyleId>
              </a:tblPr>
              <a:tblGrid>
                <a:gridCol w="1621134">
                  <a:extLst>
                    <a:ext uri="{9D8B030D-6E8A-4147-A177-3AD203B41FA5}">
                      <a16:colId xmlns:a16="http://schemas.microsoft.com/office/drawing/2014/main" val="1474006072"/>
                    </a:ext>
                  </a:extLst>
                </a:gridCol>
                <a:gridCol w="1621134">
                  <a:extLst>
                    <a:ext uri="{9D8B030D-6E8A-4147-A177-3AD203B41FA5}">
                      <a16:colId xmlns:a16="http://schemas.microsoft.com/office/drawing/2014/main" val="84937915"/>
                    </a:ext>
                  </a:extLst>
                </a:gridCol>
                <a:gridCol w="1621134">
                  <a:extLst>
                    <a:ext uri="{9D8B030D-6E8A-4147-A177-3AD203B41FA5}">
                      <a16:colId xmlns:a16="http://schemas.microsoft.com/office/drawing/2014/main" val="1889592546"/>
                    </a:ext>
                  </a:extLst>
                </a:gridCol>
                <a:gridCol w="1621134">
                  <a:extLst>
                    <a:ext uri="{9D8B030D-6E8A-4147-A177-3AD203B41FA5}">
                      <a16:colId xmlns:a16="http://schemas.microsoft.com/office/drawing/2014/main" val="4202546263"/>
                    </a:ext>
                  </a:extLst>
                </a:gridCol>
              </a:tblGrid>
              <a:tr h="576035">
                <a:tc>
                  <a:txBody>
                    <a:bodyPr/>
                    <a:lstStyle/>
                    <a:p>
                      <a:pPr algn="ctr"/>
                      <a:r>
                        <a:rPr lang="en-US" sz="1400"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sz="1400"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sz="1400"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sz="1400"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561571674"/>
                  </a:ext>
                </a:extLst>
              </a:tr>
              <a:tr h="1161397">
                <a:tc>
                  <a:txBody>
                    <a:bodyPr/>
                    <a:lstStyle/>
                    <a:p>
                      <a:pPr algn="ctr"/>
                      <a:r>
                        <a:rPr lang="en-US" sz="1200" dirty="0"/>
                        <a:t>Communication</a:t>
                      </a:r>
                    </a:p>
                    <a:p>
                      <a:pPr algn="ctr"/>
                      <a:r>
                        <a:rPr lang="en-US" sz="1200" dirty="0"/>
                        <a:t>Cooperation</a:t>
                      </a:r>
                    </a:p>
                    <a:p>
                      <a:pPr algn="ctr"/>
                      <a:r>
                        <a:rPr lang="en-US" sz="1200" dirty="0"/>
                        <a:t>Negotiation</a:t>
                      </a:r>
                    </a:p>
                    <a:p>
                      <a:pPr algn="ctr"/>
                      <a:r>
                        <a:rPr lang="en-US" sz="1200" dirty="0"/>
                        <a:t>Facilitation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Public Acceptance</a:t>
                      </a:r>
                    </a:p>
                    <a:p>
                      <a:pPr algn="ctr"/>
                      <a:r>
                        <a:rPr lang="en-US" sz="1200" dirty="0"/>
                        <a:t>Praise</a:t>
                      </a:r>
                    </a:p>
                    <a:p>
                      <a:pPr algn="ctr"/>
                      <a:r>
                        <a:rPr lang="en-US" sz="1200" dirty="0"/>
                        <a:t>Teamwork</a:t>
                      </a:r>
                    </a:p>
                    <a:p>
                      <a:pPr algn="ctr"/>
                      <a:r>
                        <a:rPr lang="en-US" sz="1200" dirty="0"/>
                        <a:t>Friendly Interaction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Socialization</a:t>
                      </a:r>
                    </a:p>
                    <a:p>
                      <a:pPr algn="ctr"/>
                      <a:r>
                        <a:rPr lang="en-US" sz="1200" dirty="0"/>
                        <a:t>Consultation</a:t>
                      </a:r>
                    </a:p>
                    <a:p>
                      <a:pPr algn="ctr"/>
                      <a:r>
                        <a:rPr lang="en-US" sz="1200" dirty="0"/>
                        <a:t>Synergy Levels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Feedback From Others</a:t>
                      </a:r>
                    </a:p>
                    <a:p>
                      <a:pPr algn="ctr"/>
                      <a:r>
                        <a:rPr lang="en-US" sz="1200" dirty="0"/>
                        <a:t>Consensus Decisions</a:t>
                      </a:r>
                    </a:p>
                    <a:p>
                      <a:pPr algn="ctr"/>
                      <a:r>
                        <a:rPr lang="en-US" sz="1200" dirty="0"/>
                        <a:t>What is Popular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graphicFrame>
        <p:nvGraphicFramePr>
          <p:cNvPr id="9" name="Table 8"/>
          <p:cNvGraphicFramePr>
            <a:graphicFrameLocks noGrp="1"/>
          </p:cNvGraphicFramePr>
          <p:nvPr/>
        </p:nvGraphicFramePr>
        <p:xfrm>
          <a:off x="5707464" y="0"/>
          <a:ext cx="6484536" cy="1618964"/>
        </p:xfrm>
        <a:graphic>
          <a:graphicData uri="http://schemas.openxmlformats.org/drawingml/2006/table">
            <a:tbl>
              <a:tblPr firstRow="1" bandRow="1">
                <a:tableStyleId>{5C22544A-7EE6-4342-B048-85BDC9FD1C3A}</a:tableStyleId>
              </a:tblPr>
              <a:tblGrid>
                <a:gridCol w="1621134">
                  <a:extLst>
                    <a:ext uri="{9D8B030D-6E8A-4147-A177-3AD203B41FA5}">
                      <a16:colId xmlns:a16="http://schemas.microsoft.com/office/drawing/2014/main" val="1474006072"/>
                    </a:ext>
                  </a:extLst>
                </a:gridCol>
                <a:gridCol w="1621134">
                  <a:extLst>
                    <a:ext uri="{9D8B030D-6E8A-4147-A177-3AD203B41FA5}">
                      <a16:colId xmlns:a16="http://schemas.microsoft.com/office/drawing/2014/main" val="84937915"/>
                    </a:ext>
                  </a:extLst>
                </a:gridCol>
                <a:gridCol w="1621134">
                  <a:extLst>
                    <a:ext uri="{9D8B030D-6E8A-4147-A177-3AD203B41FA5}">
                      <a16:colId xmlns:a16="http://schemas.microsoft.com/office/drawing/2014/main" val="1889592546"/>
                    </a:ext>
                  </a:extLst>
                </a:gridCol>
                <a:gridCol w="1621134">
                  <a:extLst>
                    <a:ext uri="{9D8B030D-6E8A-4147-A177-3AD203B41FA5}">
                      <a16:colId xmlns:a16="http://schemas.microsoft.com/office/drawing/2014/main" val="617469658"/>
                    </a:ext>
                  </a:extLst>
                </a:gridCol>
              </a:tblGrid>
              <a:tr h="326076">
                <a:tc>
                  <a:txBody>
                    <a:bodyPr/>
                    <a:lstStyle/>
                    <a:p>
                      <a:pPr algn="ctr"/>
                      <a:r>
                        <a:rPr lang="en-US" sz="1400"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sz="1400"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sz="1400"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sz="1400"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extLst>
                  <a:ext uri="{0D108BD9-81ED-4DB2-BD59-A6C34878D82A}">
                    <a16:rowId xmlns:a16="http://schemas.microsoft.com/office/drawing/2014/main" val="1561571674"/>
                  </a:ext>
                </a:extLst>
              </a:tr>
              <a:tr h="1292888">
                <a:tc>
                  <a:txBody>
                    <a:bodyPr/>
                    <a:lstStyle/>
                    <a:p>
                      <a:pPr algn="ctr"/>
                      <a:r>
                        <a:rPr lang="en-US" sz="1200" dirty="0"/>
                        <a:t>Determined</a:t>
                      </a:r>
                    </a:p>
                    <a:p>
                      <a:pPr algn="ctr"/>
                      <a:r>
                        <a:rPr lang="en-US" sz="1200" dirty="0"/>
                        <a:t>Motivated</a:t>
                      </a:r>
                    </a:p>
                    <a:p>
                      <a:pPr algn="ctr"/>
                      <a:r>
                        <a:rPr lang="en-US" sz="1200" dirty="0"/>
                        <a:t>Ambitious</a:t>
                      </a:r>
                    </a:p>
                    <a:p>
                      <a:pPr algn="ctr"/>
                      <a:r>
                        <a:rPr lang="en-US" sz="1200" dirty="0"/>
                        <a:t>Visionary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Results</a:t>
                      </a:r>
                    </a:p>
                    <a:p>
                      <a:pPr algn="ctr"/>
                      <a:r>
                        <a:rPr lang="en-US" sz="1200" dirty="0"/>
                        <a:t>Authority</a:t>
                      </a:r>
                    </a:p>
                    <a:p>
                      <a:pPr algn="ctr"/>
                      <a:r>
                        <a:rPr lang="en-US" sz="1200" dirty="0"/>
                        <a:t>Multi-Tasking</a:t>
                      </a:r>
                    </a:p>
                    <a:p>
                      <a:pPr algn="ctr"/>
                      <a:r>
                        <a:rPr lang="en-US" sz="1200" dirty="0"/>
                        <a:t>Challenges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Efficiency</a:t>
                      </a:r>
                    </a:p>
                    <a:p>
                      <a:pPr algn="ctr"/>
                      <a:r>
                        <a:rPr lang="en-US" sz="1200" dirty="0"/>
                        <a:t>Deadlines</a:t>
                      </a:r>
                    </a:p>
                    <a:p>
                      <a:pPr algn="ctr"/>
                      <a:r>
                        <a:rPr lang="en-US" sz="1200" dirty="0"/>
                        <a:t>Assertiveness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200" dirty="0"/>
                        <a:t>Quick to Decide &amp; Act</a:t>
                      </a:r>
                    </a:p>
                    <a:p>
                      <a:pPr algn="ctr"/>
                      <a:r>
                        <a:rPr lang="en-US" sz="1200" dirty="0"/>
                        <a:t>Comfortable with Risks</a:t>
                      </a:r>
                    </a:p>
                    <a:p>
                      <a:pPr algn="ctr"/>
                      <a:r>
                        <a:rPr lang="en-US" sz="1200" dirty="0"/>
                        <a:t>Authoritative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3" name="Rectangle 2"/>
          <p:cNvSpPr/>
          <p:nvPr/>
        </p:nvSpPr>
        <p:spPr>
          <a:xfrm>
            <a:off x="4971421" y="487557"/>
            <a:ext cx="668773"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C3260C"/>
                </a:solidFill>
                <a:effectLst>
                  <a:outerShdw blurRad="12700" dist="38100" dir="2700000" algn="tl" rotWithShape="0">
                    <a:schemeClr val="bg1">
                      <a:lumMod val="50000"/>
                    </a:schemeClr>
                  </a:outerShdw>
                </a:effectLst>
              </a:rPr>
              <a:t>D</a:t>
            </a:r>
          </a:p>
        </p:txBody>
      </p:sp>
      <p:sp>
        <p:nvSpPr>
          <p:cNvPr id="10" name="Rectangle 9"/>
          <p:cNvSpPr/>
          <p:nvPr/>
        </p:nvSpPr>
        <p:spPr>
          <a:xfrm>
            <a:off x="5027271" y="3908412"/>
            <a:ext cx="545342"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008000"/>
                </a:solidFill>
                <a:effectLst>
                  <a:outerShdw blurRad="12700" dist="38100" dir="2700000" algn="tl" rotWithShape="0">
                    <a:schemeClr val="bg1">
                      <a:lumMod val="50000"/>
                    </a:schemeClr>
                  </a:outerShdw>
                </a:effectLst>
              </a:rPr>
              <a:t>S</a:t>
            </a:r>
            <a:endParaRPr lang="en-US" sz="5400" b="1" cap="none" spc="0" dirty="0">
              <a:ln w="9525">
                <a:solidFill>
                  <a:schemeClr val="bg1"/>
                </a:solidFill>
                <a:prstDash val="solid"/>
              </a:ln>
              <a:solidFill>
                <a:srgbClr val="008000"/>
              </a:solidFill>
              <a:effectLst>
                <a:outerShdw blurRad="12700" dist="38100" dir="2700000" algn="tl" rotWithShape="0">
                  <a:schemeClr val="bg1">
                    <a:lumMod val="50000"/>
                  </a:schemeClr>
                </a:outerShdw>
              </a:effectLst>
            </a:endParaRPr>
          </a:p>
        </p:txBody>
      </p:sp>
      <p:sp>
        <p:nvSpPr>
          <p:cNvPr id="11" name="Rectangle 10"/>
          <p:cNvSpPr/>
          <p:nvPr/>
        </p:nvSpPr>
        <p:spPr>
          <a:xfrm>
            <a:off x="5110627" y="2272263"/>
            <a:ext cx="378630"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0070C0"/>
                </a:solidFill>
                <a:effectLst>
                  <a:outerShdw blurRad="12700" dist="38100" dir="2700000" algn="tl" rotWithShape="0">
                    <a:schemeClr val="bg1">
                      <a:lumMod val="50000"/>
                    </a:schemeClr>
                  </a:outerShdw>
                </a:effectLst>
              </a:rPr>
              <a:t>I</a:t>
            </a:r>
            <a:endParaRPr lang="en-US" sz="5400" b="1" cap="none" spc="0" dirty="0">
              <a:ln w="9525">
                <a:solidFill>
                  <a:schemeClr val="bg1"/>
                </a:solidFill>
                <a:prstDash val="solid"/>
              </a:ln>
              <a:solidFill>
                <a:srgbClr val="0070C0"/>
              </a:solidFill>
              <a:effectLst>
                <a:outerShdw blurRad="12700" dist="38100" dir="2700000" algn="tl" rotWithShape="0">
                  <a:schemeClr val="bg1">
                    <a:lumMod val="50000"/>
                  </a:schemeClr>
                </a:outerShdw>
              </a:effectLst>
            </a:endParaRPr>
          </a:p>
        </p:txBody>
      </p:sp>
      <p:sp>
        <p:nvSpPr>
          <p:cNvPr id="12" name="Rectangle 11"/>
          <p:cNvSpPr/>
          <p:nvPr/>
        </p:nvSpPr>
        <p:spPr>
          <a:xfrm>
            <a:off x="4948114" y="5544561"/>
            <a:ext cx="724878"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solidFill>
                  <a:srgbClr val="D7DB3F"/>
                </a:solidFill>
                <a:effectLst>
                  <a:outerShdw blurRad="12700" dist="38100" dir="2700000" algn="tl" rotWithShape="0">
                    <a:schemeClr val="bg1">
                      <a:lumMod val="50000"/>
                    </a:schemeClr>
                  </a:outerShdw>
                </a:effectLst>
              </a:rPr>
              <a:t>C</a:t>
            </a:r>
            <a:endParaRPr lang="en-US" sz="5400" b="1" cap="none" spc="0" dirty="0">
              <a:ln w="9525">
                <a:solidFill>
                  <a:schemeClr val="bg1"/>
                </a:solidFill>
                <a:prstDash val="solid"/>
              </a:ln>
              <a:solidFill>
                <a:srgbClr val="D7DB3F"/>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60569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Debrief- </a:t>
            </a:r>
            <a:r>
              <a:rPr lang="en-US" dirty="0">
                <a:solidFill>
                  <a:srgbClr val="C3260C"/>
                </a:solidFill>
                <a:latin typeface="Calibri" panose="020F0502020204030204" pitchFamily="34" charset="0"/>
              </a:rPr>
              <a:t>Dominance</a:t>
            </a:r>
          </a:p>
        </p:txBody>
      </p:sp>
      <p:graphicFrame>
        <p:nvGraphicFramePr>
          <p:cNvPr id="5" name="Table 4"/>
          <p:cNvGraphicFramePr>
            <a:graphicFrameLocks noGrp="1"/>
          </p:cNvGraphicFramePr>
          <p:nvPr/>
        </p:nvGraphicFramePr>
        <p:xfrm>
          <a:off x="580912" y="4331320"/>
          <a:ext cx="10925288" cy="2270196"/>
        </p:xfrm>
        <a:graphic>
          <a:graphicData uri="http://schemas.openxmlformats.org/drawingml/2006/table">
            <a:tbl>
              <a:tblPr firstRow="1" bandRow="1">
                <a:tableStyleId>{5C22544A-7EE6-4342-B048-85BDC9FD1C3A}</a:tableStyleId>
              </a:tblPr>
              <a:tblGrid>
                <a:gridCol w="2731322">
                  <a:extLst>
                    <a:ext uri="{9D8B030D-6E8A-4147-A177-3AD203B41FA5}">
                      <a16:colId xmlns:a16="http://schemas.microsoft.com/office/drawing/2014/main" val="1474006072"/>
                    </a:ext>
                  </a:extLst>
                </a:gridCol>
                <a:gridCol w="2731322">
                  <a:extLst>
                    <a:ext uri="{9D8B030D-6E8A-4147-A177-3AD203B41FA5}">
                      <a16:colId xmlns:a16="http://schemas.microsoft.com/office/drawing/2014/main" val="84937915"/>
                    </a:ext>
                  </a:extLst>
                </a:gridCol>
                <a:gridCol w="2731322">
                  <a:extLst>
                    <a:ext uri="{9D8B030D-6E8A-4147-A177-3AD203B41FA5}">
                      <a16:colId xmlns:a16="http://schemas.microsoft.com/office/drawing/2014/main" val="1889592546"/>
                    </a:ext>
                  </a:extLst>
                </a:gridCol>
                <a:gridCol w="2731322">
                  <a:extLst>
                    <a:ext uri="{9D8B030D-6E8A-4147-A177-3AD203B41FA5}">
                      <a16:colId xmlns:a16="http://schemas.microsoft.com/office/drawing/2014/main" val="617469658"/>
                    </a:ext>
                  </a:extLst>
                </a:gridCol>
              </a:tblGrid>
              <a:tr h="55678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3260C"/>
                    </a:solidFill>
                  </a:tcPr>
                </a:tc>
                <a:extLst>
                  <a:ext uri="{0D108BD9-81ED-4DB2-BD59-A6C34878D82A}">
                    <a16:rowId xmlns:a16="http://schemas.microsoft.com/office/drawing/2014/main" val="1561571674"/>
                  </a:ext>
                </a:extLst>
              </a:tr>
              <a:tr h="1713407">
                <a:tc>
                  <a:txBody>
                    <a:bodyPr/>
                    <a:lstStyle/>
                    <a:p>
                      <a:pPr algn="ctr"/>
                      <a:r>
                        <a:rPr lang="en-US" sz="1600" dirty="0"/>
                        <a:t>Determined</a:t>
                      </a:r>
                    </a:p>
                    <a:p>
                      <a:pPr algn="ctr"/>
                      <a:r>
                        <a:rPr lang="en-US" sz="1600" dirty="0"/>
                        <a:t>Motivated</a:t>
                      </a:r>
                    </a:p>
                    <a:p>
                      <a:pPr algn="ctr"/>
                      <a:r>
                        <a:rPr lang="en-US" sz="1600" dirty="0"/>
                        <a:t>Ambitious</a:t>
                      </a:r>
                    </a:p>
                    <a:p>
                      <a:pPr algn="ctr"/>
                      <a:r>
                        <a:rPr lang="en-US" sz="1600" dirty="0"/>
                        <a:t>Visionary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Results</a:t>
                      </a:r>
                    </a:p>
                    <a:p>
                      <a:pPr algn="ctr"/>
                      <a:r>
                        <a:rPr lang="en-US" sz="1600" dirty="0"/>
                        <a:t>Authority</a:t>
                      </a:r>
                    </a:p>
                    <a:p>
                      <a:pPr algn="ctr"/>
                      <a:r>
                        <a:rPr lang="en-US" sz="1600" dirty="0"/>
                        <a:t>Multi-Tasking</a:t>
                      </a:r>
                    </a:p>
                    <a:p>
                      <a:pPr algn="ctr"/>
                      <a:r>
                        <a:rPr lang="en-US" sz="1600" dirty="0"/>
                        <a:t>Challenges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Efficiency</a:t>
                      </a:r>
                    </a:p>
                    <a:p>
                      <a:pPr algn="ctr"/>
                      <a:r>
                        <a:rPr lang="en-US" sz="1600" dirty="0"/>
                        <a:t>Deadlines</a:t>
                      </a:r>
                    </a:p>
                    <a:p>
                      <a:pPr algn="ctr"/>
                      <a:r>
                        <a:rPr lang="en-US" sz="1600" dirty="0"/>
                        <a:t>Assertiveness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Quick to Decide &amp; Act</a:t>
                      </a:r>
                    </a:p>
                    <a:p>
                      <a:pPr algn="ctr"/>
                      <a:r>
                        <a:rPr lang="en-US" sz="1600" dirty="0"/>
                        <a:t>Comfortable with Risks</a:t>
                      </a:r>
                    </a:p>
                    <a:p>
                      <a:pPr algn="ctr"/>
                      <a:r>
                        <a:rPr lang="en-US" sz="1600" dirty="0"/>
                        <a:t>Authoritative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3" name="Rectangle 2"/>
          <p:cNvSpPr/>
          <p:nvPr/>
        </p:nvSpPr>
        <p:spPr>
          <a:xfrm>
            <a:off x="3048671" y="2057401"/>
            <a:ext cx="6096000" cy="2031325"/>
          </a:xfrm>
          <a:prstGeom prst="rect">
            <a:avLst/>
          </a:prstGeom>
        </p:spPr>
        <p:txBody>
          <a:bodyPr>
            <a:spAutoFit/>
          </a:bodyPr>
          <a:lstStyle/>
          <a:p>
            <a:pPr marL="342900" indent="-342900" algn="just">
              <a:buFont typeface="+mj-lt"/>
              <a:buAutoNum type="arabicPeriod"/>
            </a:pPr>
            <a:r>
              <a:rPr lang="en-US" dirty="0">
                <a:solidFill>
                  <a:schemeClr val="bg1"/>
                </a:solidFill>
              </a:rPr>
              <a:t>What is the first step you would take? </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type of features would be most important?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How many dealerships would you contact/visit?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car you would buy?</a:t>
            </a:r>
          </a:p>
        </p:txBody>
      </p:sp>
    </p:spTree>
    <p:extLst>
      <p:ext uri="{BB962C8B-B14F-4D97-AF65-F5344CB8AC3E}">
        <p14:creationId xmlns:p14="http://schemas.microsoft.com/office/powerpoint/2010/main" val="4090331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Debrief- </a:t>
            </a:r>
            <a:r>
              <a:rPr lang="en-US" dirty="0">
                <a:solidFill>
                  <a:srgbClr val="0070C0"/>
                </a:solidFill>
                <a:latin typeface="Calibri" panose="020F0502020204030204" pitchFamily="34" charset="0"/>
              </a:rPr>
              <a:t>Influence</a:t>
            </a:r>
          </a:p>
        </p:txBody>
      </p:sp>
      <p:graphicFrame>
        <p:nvGraphicFramePr>
          <p:cNvPr id="5" name="Table 4"/>
          <p:cNvGraphicFramePr>
            <a:graphicFrameLocks noGrp="1"/>
          </p:cNvGraphicFramePr>
          <p:nvPr/>
        </p:nvGraphicFramePr>
        <p:xfrm>
          <a:off x="570154" y="4331321"/>
          <a:ext cx="10936044" cy="2270196"/>
        </p:xfrm>
        <a:graphic>
          <a:graphicData uri="http://schemas.openxmlformats.org/drawingml/2006/table">
            <a:tbl>
              <a:tblPr firstRow="1" bandRow="1">
                <a:tableStyleId>{5C22544A-7EE6-4342-B048-85BDC9FD1C3A}</a:tableStyleId>
              </a:tblPr>
              <a:tblGrid>
                <a:gridCol w="2734011">
                  <a:extLst>
                    <a:ext uri="{9D8B030D-6E8A-4147-A177-3AD203B41FA5}">
                      <a16:colId xmlns:a16="http://schemas.microsoft.com/office/drawing/2014/main" val="1474006072"/>
                    </a:ext>
                  </a:extLst>
                </a:gridCol>
                <a:gridCol w="2734011">
                  <a:extLst>
                    <a:ext uri="{9D8B030D-6E8A-4147-A177-3AD203B41FA5}">
                      <a16:colId xmlns:a16="http://schemas.microsoft.com/office/drawing/2014/main" val="84937915"/>
                    </a:ext>
                  </a:extLst>
                </a:gridCol>
                <a:gridCol w="2734011">
                  <a:extLst>
                    <a:ext uri="{9D8B030D-6E8A-4147-A177-3AD203B41FA5}">
                      <a16:colId xmlns:a16="http://schemas.microsoft.com/office/drawing/2014/main" val="1889592546"/>
                    </a:ext>
                  </a:extLst>
                </a:gridCol>
                <a:gridCol w="2734011">
                  <a:extLst>
                    <a:ext uri="{9D8B030D-6E8A-4147-A177-3AD203B41FA5}">
                      <a16:colId xmlns:a16="http://schemas.microsoft.com/office/drawing/2014/main" val="4202546263"/>
                    </a:ext>
                  </a:extLst>
                </a:gridCol>
              </a:tblGrid>
              <a:tr h="55678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extLst>
                  <a:ext uri="{0D108BD9-81ED-4DB2-BD59-A6C34878D82A}">
                    <a16:rowId xmlns:a16="http://schemas.microsoft.com/office/drawing/2014/main" val="1561571674"/>
                  </a:ext>
                </a:extLst>
              </a:tr>
              <a:tr h="1713407">
                <a:tc>
                  <a:txBody>
                    <a:bodyPr/>
                    <a:lstStyle/>
                    <a:p>
                      <a:pPr algn="ctr"/>
                      <a:r>
                        <a:rPr lang="en-US" sz="1600" dirty="0"/>
                        <a:t>Communication</a:t>
                      </a:r>
                    </a:p>
                    <a:p>
                      <a:pPr algn="ctr"/>
                      <a:r>
                        <a:rPr lang="en-US" sz="1600" dirty="0"/>
                        <a:t>Cooperation</a:t>
                      </a:r>
                    </a:p>
                    <a:p>
                      <a:pPr algn="ctr"/>
                      <a:r>
                        <a:rPr lang="en-US" sz="1600" dirty="0"/>
                        <a:t>Negotiation</a:t>
                      </a:r>
                    </a:p>
                    <a:p>
                      <a:pPr algn="ctr"/>
                      <a:r>
                        <a:rPr lang="en-US" sz="1600" dirty="0"/>
                        <a:t>Facilitation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Public Acceptance</a:t>
                      </a:r>
                    </a:p>
                    <a:p>
                      <a:pPr algn="ctr"/>
                      <a:r>
                        <a:rPr lang="en-US" sz="1600" dirty="0"/>
                        <a:t>Praise</a:t>
                      </a:r>
                    </a:p>
                    <a:p>
                      <a:pPr algn="ctr"/>
                      <a:r>
                        <a:rPr lang="en-US" sz="1600" dirty="0"/>
                        <a:t>Teamwork</a:t>
                      </a:r>
                    </a:p>
                    <a:p>
                      <a:pPr algn="ctr"/>
                      <a:r>
                        <a:rPr lang="en-US" sz="1600" dirty="0"/>
                        <a:t>Friendly Interaction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Socialization</a:t>
                      </a:r>
                    </a:p>
                    <a:p>
                      <a:pPr algn="ctr"/>
                      <a:r>
                        <a:rPr lang="en-US" sz="1600" dirty="0"/>
                        <a:t>Consultation</a:t>
                      </a:r>
                    </a:p>
                    <a:p>
                      <a:pPr algn="ctr"/>
                      <a:r>
                        <a:rPr lang="en-US" sz="1600" dirty="0"/>
                        <a:t>Synergy Levels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Feedback From Others</a:t>
                      </a:r>
                    </a:p>
                    <a:p>
                      <a:pPr algn="ctr"/>
                      <a:r>
                        <a:rPr lang="en-US" sz="1600" dirty="0"/>
                        <a:t>Consensus Decisions</a:t>
                      </a:r>
                    </a:p>
                    <a:p>
                      <a:pPr algn="ctr"/>
                      <a:r>
                        <a:rPr lang="en-US" sz="1600" dirty="0"/>
                        <a:t>What is Popular</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9" name="Rectangle 8"/>
          <p:cNvSpPr/>
          <p:nvPr/>
        </p:nvSpPr>
        <p:spPr>
          <a:xfrm>
            <a:off x="3048671" y="2057401"/>
            <a:ext cx="6096000" cy="2031325"/>
          </a:xfrm>
          <a:prstGeom prst="rect">
            <a:avLst/>
          </a:prstGeom>
        </p:spPr>
        <p:txBody>
          <a:bodyPr>
            <a:spAutoFit/>
          </a:bodyPr>
          <a:lstStyle/>
          <a:p>
            <a:pPr marL="342900" indent="-342900" algn="just">
              <a:buFont typeface="+mj-lt"/>
              <a:buAutoNum type="arabicPeriod"/>
            </a:pPr>
            <a:r>
              <a:rPr lang="en-US" dirty="0">
                <a:solidFill>
                  <a:schemeClr val="bg1"/>
                </a:solidFill>
              </a:rPr>
              <a:t>What is the first step you would take? </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type of features would be most important?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How many dealerships would you contact/visit?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car you would buy?</a:t>
            </a:r>
          </a:p>
        </p:txBody>
      </p:sp>
    </p:spTree>
    <p:extLst>
      <p:ext uri="{BB962C8B-B14F-4D97-AF65-F5344CB8AC3E}">
        <p14:creationId xmlns:p14="http://schemas.microsoft.com/office/powerpoint/2010/main" val="193626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Debrief- </a:t>
            </a:r>
            <a:r>
              <a:rPr lang="en-US" dirty="0">
                <a:solidFill>
                  <a:srgbClr val="008000"/>
                </a:solidFill>
                <a:latin typeface="Calibri" panose="020F0502020204030204" pitchFamily="34" charset="0"/>
              </a:rPr>
              <a:t>Steadiness</a:t>
            </a:r>
          </a:p>
        </p:txBody>
      </p:sp>
      <p:graphicFrame>
        <p:nvGraphicFramePr>
          <p:cNvPr id="5" name="Table 4"/>
          <p:cNvGraphicFramePr>
            <a:graphicFrameLocks noGrp="1"/>
          </p:cNvGraphicFramePr>
          <p:nvPr/>
        </p:nvGraphicFramePr>
        <p:xfrm>
          <a:off x="473336" y="4321960"/>
          <a:ext cx="11032864" cy="2270196"/>
        </p:xfrm>
        <a:graphic>
          <a:graphicData uri="http://schemas.openxmlformats.org/drawingml/2006/table">
            <a:tbl>
              <a:tblPr firstRow="1" bandRow="1">
                <a:tableStyleId>{5C22544A-7EE6-4342-B048-85BDC9FD1C3A}</a:tableStyleId>
              </a:tblPr>
              <a:tblGrid>
                <a:gridCol w="2758216">
                  <a:extLst>
                    <a:ext uri="{9D8B030D-6E8A-4147-A177-3AD203B41FA5}">
                      <a16:colId xmlns:a16="http://schemas.microsoft.com/office/drawing/2014/main" val="1474006072"/>
                    </a:ext>
                  </a:extLst>
                </a:gridCol>
                <a:gridCol w="2758216">
                  <a:extLst>
                    <a:ext uri="{9D8B030D-6E8A-4147-A177-3AD203B41FA5}">
                      <a16:colId xmlns:a16="http://schemas.microsoft.com/office/drawing/2014/main" val="84937915"/>
                    </a:ext>
                  </a:extLst>
                </a:gridCol>
                <a:gridCol w="2758216">
                  <a:extLst>
                    <a:ext uri="{9D8B030D-6E8A-4147-A177-3AD203B41FA5}">
                      <a16:colId xmlns:a16="http://schemas.microsoft.com/office/drawing/2014/main" val="1889592546"/>
                    </a:ext>
                  </a:extLst>
                </a:gridCol>
                <a:gridCol w="2758216">
                  <a:extLst>
                    <a:ext uri="{9D8B030D-6E8A-4147-A177-3AD203B41FA5}">
                      <a16:colId xmlns:a16="http://schemas.microsoft.com/office/drawing/2014/main" val="1447806837"/>
                    </a:ext>
                  </a:extLst>
                </a:gridCol>
              </a:tblGrid>
              <a:tr h="55678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8000"/>
                    </a:solidFill>
                  </a:tcPr>
                </a:tc>
                <a:extLst>
                  <a:ext uri="{0D108BD9-81ED-4DB2-BD59-A6C34878D82A}">
                    <a16:rowId xmlns:a16="http://schemas.microsoft.com/office/drawing/2014/main" val="1561571674"/>
                  </a:ext>
                </a:extLst>
              </a:tr>
              <a:tr h="1713407">
                <a:tc>
                  <a:txBody>
                    <a:bodyPr/>
                    <a:lstStyle/>
                    <a:p>
                      <a:pPr algn="ctr"/>
                      <a:r>
                        <a:rPr lang="en-US" sz="1600" dirty="0"/>
                        <a:t>Relationship Building</a:t>
                      </a:r>
                    </a:p>
                    <a:p>
                      <a:pPr algn="ctr"/>
                      <a:r>
                        <a:rPr lang="en-US" sz="1600" dirty="0"/>
                        <a:t>Sincerity</a:t>
                      </a:r>
                    </a:p>
                    <a:p>
                      <a:pPr algn="ctr"/>
                      <a:r>
                        <a:rPr lang="en-US" sz="1600" dirty="0"/>
                        <a:t>Trustworthiness</a:t>
                      </a:r>
                    </a:p>
                    <a:p>
                      <a:pPr algn="ctr"/>
                      <a:r>
                        <a:rPr lang="en-US" sz="1600" dirty="0"/>
                        <a:t>Reliability</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Clear Responsibilities</a:t>
                      </a:r>
                    </a:p>
                    <a:p>
                      <a:pPr algn="ctr"/>
                      <a:r>
                        <a:rPr lang="en-US" sz="1600" dirty="0"/>
                        <a:t>Steady Pace</a:t>
                      </a:r>
                    </a:p>
                    <a:p>
                      <a:pPr algn="ctr"/>
                      <a:r>
                        <a:rPr lang="en-US" sz="1600" dirty="0"/>
                        <a:t>Team Atmosphere</a:t>
                      </a:r>
                    </a:p>
                    <a:p>
                      <a:pPr algn="ctr"/>
                      <a:r>
                        <a:rPr lang="en-US" sz="1600" dirty="0"/>
                        <a:t>Peer Recognition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Thoughtful Actions</a:t>
                      </a:r>
                    </a:p>
                    <a:p>
                      <a:pPr algn="ctr"/>
                      <a:r>
                        <a:rPr lang="en-US" sz="1600" dirty="0"/>
                        <a:t>Dependability</a:t>
                      </a:r>
                    </a:p>
                    <a:p>
                      <a:pPr algn="ctr"/>
                      <a:r>
                        <a:rPr lang="en-US" sz="1600" dirty="0"/>
                        <a:t>Inquisitive Thinking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Prefer Practical Options</a:t>
                      </a:r>
                    </a:p>
                    <a:p>
                      <a:pPr algn="ctr"/>
                      <a:r>
                        <a:rPr lang="en-US" sz="1600" dirty="0"/>
                        <a:t>Hesitant to act/decide</a:t>
                      </a:r>
                    </a:p>
                    <a:p>
                      <a:pPr algn="ctr"/>
                      <a:r>
                        <a:rPr lang="en-US" sz="1600" dirty="0"/>
                        <a:t>Need Contingency Plan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9" name="Rectangle 8"/>
          <p:cNvSpPr/>
          <p:nvPr/>
        </p:nvSpPr>
        <p:spPr>
          <a:xfrm>
            <a:off x="3048671" y="2057401"/>
            <a:ext cx="6096000" cy="2031325"/>
          </a:xfrm>
          <a:prstGeom prst="rect">
            <a:avLst/>
          </a:prstGeom>
        </p:spPr>
        <p:txBody>
          <a:bodyPr>
            <a:spAutoFit/>
          </a:bodyPr>
          <a:lstStyle/>
          <a:p>
            <a:pPr marL="342900" indent="-342900" algn="just">
              <a:buFont typeface="+mj-lt"/>
              <a:buAutoNum type="arabicPeriod"/>
            </a:pPr>
            <a:r>
              <a:rPr lang="en-US" dirty="0">
                <a:solidFill>
                  <a:schemeClr val="bg1"/>
                </a:solidFill>
              </a:rPr>
              <a:t>What is the first step you would take? </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type of features would be most important?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How many dealerships would you contact/visit?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car you would buy?</a:t>
            </a:r>
          </a:p>
        </p:txBody>
      </p:sp>
    </p:spTree>
    <p:extLst>
      <p:ext uri="{BB962C8B-B14F-4D97-AF65-F5344CB8AC3E}">
        <p14:creationId xmlns:p14="http://schemas.microsoft.com/office/powerpoint/2010/main" val="2883983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Group Debrief- </a:t>
            </a:r>
            <a:r>
              <a:rPr lang="en-US" dirty="0">
                <a:solidFill>
                  <a:srgbClr val="D7DB3F"/>
                </a:solidFill>
                <a:latin typeface="Calibri" panose="020F0502020204030204" pitchFamily="34" charset="0"/>
              </a:rPr>
              <a:t>Compliance</a:t>
            </a:r>
          </a:p>
        </p:txBody>
      </p:sp>
      <p:graphicFrame>
        <p:nvGraphicFramePr>
          <p:cNvPr id="4" name="Table 3"/>
          <p:cNvGraphicFramePr>
            <a:graphicFrameLocks noGrp="1"/>
          </p:cNvGraphicFramePr>
          <p:nvPr/>
        </p:nvGraphicFramePr>
        <p:xfrm>
          <a:off x="527124" y="4246744"/>
          <a:ext cx="10979076" cy="2246066"/>
        </p:xfrm>
        <a:graphic>
          <a:graphicData uri="http://schemas.openxmlformats.org/drawingml/2006/table">
            <a:tbl>
              <a:tblPr firstRow="1" bandRow="1">
                <a:tableStyleId>{5C22544A-7EE6-4342-B048-85BDC9FD1C3A}</a:tableStyleId>
              </a:tblPr>
              <a:tblGrid>
                <a:gridCol w="2744769">
                  <a:extLst>
                    <a:ext uri="{9D8B030D-6E8A-4147-A177-3AD203B41FA5}">
                      <a16:colId xmlns:a16="http://schemas.microsoft.com/office/drawing/2014/main" val="1474006072"/>
                    </a:ext>
                  </a:extLst>
                </a:gridCol>
                <a:gridCol w="2744769">
                  <a:extLst>
                    <a:ext uri="{9D8B030D-6E8A-4147-A177-3AD203B41FA5}">
                      <a16:colId xmlns:a16="http://schemas.microsoft.com/office/drawing/2014/main" val="84937915"/>
                    </a:ext>
                  </a:extLst>
                </a:gridCol>
                <a:gridCol w="2744769">
                  <a:extLst>
                    <a:ext uri="{9D8B030D-6E8A-4147-A177-3AD203B41FA5}">
                      <a16:colId xmlns:a16="http://schemas.microsoft.com/office/drawing/2014/main" val="1889592546"/>
                    </a:ext>
                  </a:extLst>
                </a:gridCol>
                <a:gridCol w="2744769">
                  <a:extLst>
                    <a:ext uri="{9D8B030D-6E8A-4147-A177-3AD203B41FA5}">
                      <a16:colId xmlns:a16="http://schemas.microsoft.com/office/drawing/2014/main" val="3805297786"/>
                    </a:ext>
                  </a:extLst>
                </a:gridCol>
              </a:tblGrid>
              <a:tr h="532659">
                <a:tc>
                  <a:txBody>
                    <a:bodyPr/>
                    <a:lstStyle/>
                    <a:p>
                      <a:pPr algn="ctr"/>
                      <a:r>
                        <a:rPr lang="en-US" dirty="0"/>
                        <a:t>Strengths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Motivators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Focus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tc>
                  <a:txBody>
                    <a:bodyPr/>
                    <a:lstStyle/>
                    <a:p>
                      <a:pPr algn="ctr"/>
                      <a:r>
                        <a:rPr lang="en-US" dirty="0"/>
                        <a:t>Decision Making</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7DB3F"/>
                    </a:solidFill>
                  </a:tcPr>
                </a:tc>
                <a:extLst>
                  <a:ext uri="{0D108BD9-81ED-4DB2-BD59-A6C34878D82A}">
                    <a16:rowId xmlns:a16="http://schemas.microsoft.com/office/drawing/2014/main" val="1561571674"/>
                  </a:ext>
                </a:extLst>
              </a:tr>
              <a:tr h="1713407">
                <a:tc>
                  <a:txBody>
                    <a:bodyPr/>
                    <a:lstStyle/>
                    <a:p>
                      <a:pPr algn="ctr"/>
                      <a:r>
                        <a:rPr lang="en-US" sz="1600" dirty="0"/>
                        <a:t>Organized</a:t>
                      </a:r>
                    </a:p>
                    <a:p>
                      <a:pPr algn="ctr"/>
                      <a:r>
                        <a:rPr lang="en-US" sz="1600" dirty="0"/>
                        <a:t>Structured</a:t>
                      </a:r>
                    </a:p>
                    <a:p>
                      <a:pPr algn="ctr"/>
                      <a:r>
                        <a:rPr lang="en-US" sz="1600" dirty="0"/>
                        <a:t>Even-Tempered</a:t>
                      </a:r>
                    </a:p>
                    <a:p>
                      <a:pPr algn="ctr"/>
                      <a:r>
                        <a:rPr lang="en-US" sz="1600" dirty="0"/>
                        <a:t>Focused</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Organization</a:t>
                      </a:r>
                    </a:p>
                    <a:p>
                      <a:pPr algn="ctr"/>
                      <a:r>
                        <a:rPr lang="en-US" sz="1600" dirty="0"/>
                        <a:t>Clear Guidelines</a:t>
                      </a:r>
                    </a:p>
                    <a:p>
                      <a:pPr algn="ctr"/>
                      <a:r>
                        <a:rPr lang="en-US" sz="1600" dirty="0"/>
                        <a:t>Individual Recognition</a:t>
                      </a:r>
                    </a:p>
                    <a:p>
                      <a:pPr algn="ctr"/>
                      <a:r>
                        <a:rPr lang="en-US" sz="1600" dirty="0"/>
                        <a:t>Conflict-Free Environment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Structure</a:t>
                      </a:r>
                    </a:p>
                    <a:p>
                      <a:pPr algn="ctr"/>
                      <a:r>
                        <a:rPr lang="en-US" sz="1600" dirty="0"/>
                        <a:t>Planning</a:t>
                      </a:r>
                    </a:p>
                    <a:p>
                      <a:pPr algn="ctr"/>
                      <a:r>
                        <a:rPr lang="en-US" sz="1600" dirty="0"/>
                        <a:t>Analyzing Information</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tc>
                  <a:txBody>
                    <a:bodyPr/>
                    <a:lstStyle/>
                    <a:p>
                      <a:pPr algn="ctr"/>
                      <a:r>
                        <a:rPr lang="en-US" sz="1600" dirty="0"/>
                        <a:t>Facts Over Feelings</a:t>
                      </a:r>
                    </a:p>
                    <a:p>
                      <a:pPr algn="ctr"/>
                      <a:r>
                        <a:rPr lang="en-US" sz="1600" dirty="0"/>
                        <a:t>Prefer Rational Decisions</a:t>
                      </a:r>
                    </a:p>
                    <a:p>
                      <a:pPr algn="ctr"/>
                      <a:r>
                        <a:rPr lang="en-US" sz="1600" dirty="0"/>
                        <a:t>Fully Informed Decisions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a16="http://schemas.microsoft.com/office/drawing/2014/main" val="3369176069"/>
                  </a:ext>
                </a:extLst>
              </a:tr>
            </a:tbl>
          </a:graphicData>
        </a:graphic>
      </p:graphicFrame>
      <p:sp>
        <p:nvSpPr>
          <p:cNvPr id="7" name="Rectangle 6"/>
          <p:cNvSpPr/>
          <p:nvPr/>
        </p:nvSpPr>
        <p:spPr>
          <a:xfrm>
            <a:off x="3048671" y="2057401"/>
            <a:ext cx="6096000" cy="2031325"/>
          </a:xfrm>
          <a:prstGeom prst="rect">
            <a:avLst/>
          </a:prstGeom>
        </p:spPr>
        <p:txBody>
          <a:bodyPr>
            <a:spAutoFit/>
          </a:bodyPr>
          <a:lstStyle/>
          <a:p>
            <a:pPr marL="342900" indent="-342900" algn="just">
              <a:buFont typeface="+mj-lt"/>
              <a:buAutoNum type="arabicPeriod"/>
            </a:pPr>
            <a:r>
              <a:rPr lang="en-US" dirty="0">
                <a:solidFill>
                  <a:schemeClr val="bg1"/>
                </a:solidFill>
              </a:rPr>
              <a:t>What is the first step you would take? </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type of features would be most important?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How many dealerships would you contact/visit?</a:t>
            </a:r>
          </a:p>
          <a:p>
            <a:pPr marL="342900" indent="-342900" algn="just">
              <a:buFont typeface="+mj-lt"/>
              <a:buAutoNum type="arabicPeriod"/>
            </a:pPr>
            <a:endParaRPr lang="en-US" dirty="0">
              <a:solidFill>
                <a:schemeClr val="bg1"/>
              </a:solidFill>
            </a:endParaRPr>
          </a:p>
          <a:p>
            <a:pPr marL="342900" indent="-342900" algn="just">
              <a:buFont typeface="+mj-lt"/>
              <a:buAutoNum type="arabicPeriod"/>
            </a:pPr>
            <a:r>
              <a:rPr lang="en-US" dirty="0">
                <a:solidFill>
                  <a:schemeClr val="bg1"/>
                </a:solidFill>
              </a:rPr>
              <a:t>What car you would buy?</a:t>
            </a:r>
          </a:p>
        </p:txBody>
      </p:sp>
    </p:spTree>
    <p:extLst>
      <p:ext uri="{BB962C8B-B14F-4D97-AF65-F5344CB8AC3E}">
        <p14:creationId xmlns:p14="http://schemas.microsoft.com/office/powerpoint/2010/main" val="12089951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2226350"/>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Dialing Up and Down Your Behavior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2549" y="1014115"/>
            <a:ext cx="4340897" cy="5003913"/>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1955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6905" y="178545"/>
            <a:ext cx="8610600" cy="1293028"/>
          </a:xfrm>
        </p:spPr>
        <p:txBody>
          <a:bodyPr/>
          <a:lstStyle/>
          <a:p>
            <a:r>
              <a:rPr lang="en-US" dirty="0">
                <a:solidFill>
                  <a:schemeClr val="bg1"/>
                </a:solidFill>
                <a:latin typeface="Calibri" panose="020F0502020204030204" pitchFamily="34" charset="0"/>
              </a:rPr>
              <a:t>Indaba’s Version of DISC</a:t>
            </a:r>
          </a:p>
        </p:txBody>
      </p:sp>
      <p:sp>
        <p:nvSpPr>
          <p:cNvPr id="6" name="Rectangle 5"/>
          <p:cNvSpPr/>
          <p:nvPr/>
        </p:nvSpPr>
        <p:spPr>
          <a:xfrm>
            <a:off x="3670496" y="1753657"/>
            <a:ext cx="8233516" cy="5001369"/>
          </a:xfrm>
          <a:prstGeom prst="rect">
            <a:avLst/>
          </a:prstGeom>
        </p:spPr>
        <p:txBody>
          <a:bodyPr wrap="square">
            <a:spAutoFit/>
          </a:bodyPr>
          <a:lstStyle/>
          <a:p>
            <a:pPr marL="285750" indent="-285750">
              <a:lnSpc>
                <a:spcPct val="110000"/>
              </a:lnSpc>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Allows the participant to understand and learn how to:</a:t>
            </a:r>
          </a:p>
          <a:p>
            <a:pPr marL="742950" lvl="1" indent="-285750">
              <a:lnSpc>
                <a:spcPct val="110000"/>
              </a:lnSpc>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‘Dial-up' and 'dial-down' behavior tendencies</a:t>
            </a:r>
          </a:p>
          <a:p>
            <a:pPr marL="742950" lvl="1" indent="-285750">
              <a:lnSpc>
                <a:spcPct val="110000"/>
              </a:lnSpc>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Determine when to use short-term 'situational behavioral flexing'</a:t>
            </a:r>
          </a:p>
          <a:p>
            <a:pPr marL="742950" lvl="1" indent="-285750">
              <a:lnSpc>
                <a:spcPct val="110000"/>
              </a:lnSpc>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Use 'behavioral shifts' to their benefit</a:t>
            </a:r>
          </a:p>
          <a:p>
            <a:pPr marL="742950" lvl="1" indent="-285750">
              <a:lnSpc>
                <a:spcPct val="110000"/>
              </a:lnSpc>
              <a:buFont typeface="Arial" panose="020B0604020202020204" pitchFamily="34" charset="0"/>
              <a:buChar char="•"/>
            </a:pPr>
            <a:r>
              <a:rPr lang="en-US" sz="1400" dirty="0">
                <a:solidFill>
                  <a:schemeClr val="bg1"/>
                </a:solidFill>
                <a:latin typeface="Calibri Light" panose="020F0302020204030204" pitchFamily="34" charset="0"/>
                <a:cs typeface="Calibri Light" panose="020F0302020204030204" pitchFamily="34" charset="0"/>
              </a:rPr>
              <a:t>Allows for identification and solidification of long-term 'behavioral morphing‘</a:t>
            </a:r>
          </a:p>
          <a:p>
            <a:pPr marL="742950" lvl="1" indent="-285750">
              <a:lnSpc>
                <a:spcPct val="110000"/>
              </a:lnSpc>
              <a:buFont typeface="Arial" panose="020B0604020202020204" pitchFamily="34" charset="0"/>
              <a:buChar char="•"/>
            </a:pPr>
            <a:endParaRPr lang="en-US" sz="1400" dirty="0">
              <a:solidFill>
                <a:schemeClr val="bg1"/>
              </a:solidFill>
              <a:latin typeface="Calibri Light" panose="020F0302020204030204" pitchFamily="34" charset="0"/>
              <a:cs typeface="Calibri Light" panose="020F0302020204030204" pitchFamily="34" charset="0"/>
            </a:endParaRPr>
          </a:p>
          <a:p>
            <a:pPr marL="285750" indent="-285750">
              <a:lnSpc>
                <a:spcPct val="110000"/>
              </a:lnSpc>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Provides participants with the tools, knowledge and information to expand their horizons. Participants learn to avoid pigeon-holing and understand their own natural behavioral preferences.</a:t>
            </a:r>
          </a:p>
          <a:p>
            <a:pPr>
              <a:lnSpc>
                <a:spcPct val="110000"/>
              </a:lnSpc>
            </a:pPr>
            <a:endParaRPr lang="en-US" dirty="0">
              <a:solidFill>
                <a:schemeClr val="bg1"/>
              </a:solidFill>
              <a:latin typeface="Calibri Light" panose="020F0302020204030204" pitchFamily="34" charset="0"/>
              <a:cs typeface="Calibri Light" panose="020F0302020204030204" pitchFamily="34" charset="0"/>
            </a:endParaRPr>
          </a:p>
          <a:p>
            <a:pPr marL="285750" indent="-285750">
              <a:lnSpc>
                <a:spcPct val="110000"/>
              </a:lnSpc>
              <a:buFont typeface="Arial" panose="020B0604020202020204" pitchFamily="34" charset="0"/>
              <a:buChar char="•"/>
            </a:pPr>
            <a:r>
              <a:rPr lang="en-US" dirty="0">
                <a:solidFill>
                  <a:schemeClr val="bg1"/>
                </a:solidFill>
                <a:latin typeface="Calibri Light" panose="020F0302020204030204" pitchFamily="34" charset="0"/>
                <a:cs typeface="Calibri Light" panose="020F0302020204030204" pitchFamily="34" charset="0"/>
              </a:rPr>
              <a:t>Especially useful in understanding the possible stressors within ourselves, inside teams, and as part of our environment.</a:t>
            </a:r>
          </a:p>
          <a:p>
            <a:pPr>
              <a:lnSpc>
                <a:spcPct val="110000"/>
              </a:lnSpc>
            </a:pPr>
            <a:endParaRPr lang="en-US" dirty="0">
              <a:solidFill>
                <a:schemeClr val="bg1"/>
              </a:solidFill>
              <a:latin typeface="Calibri Light" panose="020F0302020204030204" pitchFamily="34" charset="0"/>
              <a:cs typeface="Calibri Light" panose="020F0302020204030204" pitchFamily="34" charset="0"/>
            </a:endParaRPr>
          </a:p>
          <a:p>
            <a:pPr algn="ctr">
              <a:lnSpc>
                <a:spcPct val="110000"/>
              </a:lnSpc>
            </a:pPr>
            <a:r>
              <a:rPr lang="en-US" dirty="0">
                <a:solidFill>
                  <a:srgbClr val="0070C0"/>
                </a:solidFill>
                <a:latin typeface="Calibri Light" panose="020F0302020204030204" pitchFamily="34" charset="0"/>
                <a:cs typeface="Calibri Light" panose="020F0302020204030204" pitchFamily="34" charset="0"/>
              </a:rPr>
              <a:t>Which program is best suited for you?</a:t>
            </a:r>
          </a:p>
          <a:p>
            <a:pPr algn="ctr">
              <a:lnSpc>
                <a:spcPct val="110000"/>
              </a:lnSpc>
            </a:pPr>
            <a:endParaRPr lang="en-US" sz="1600" dirty="0">
              <a:solidFill>
                <a:srgbClr val="0070C0"/>
              </a:solidFill>
              <a:latin typeface="Calibri Light" panose="020F0302020204030204" pitchFamily="34" charset="0"/>
              <a:cs typeface="Calibri Light" panose="020F0302020204030204" pitchFamily="34" charset="0"/>
            </a:endParaRPr>
          </a:p>
          <a:p>
            <a:pPr marL="742950" lvl="1" indent="-285750" algn="ctr">
              <a:lnSpc>
                <a:spcPct val="110000"/>
              </a:lnSpc>
              <a:buFont typeface="Arial" panose="020B0604020202020204" pitchFamily="34" charset="0"/>
              <a:buChar char="•"/>
            </a:pPr>
            <a:r>
              <a:rPr lang="en-US" sz="1400" dirty="0">
                <a:solidFill>
                  <a:srgbClr val="0070C0"/>
                </a:solidFill>
                <a:latin typeface="Calibri Light" panose="020F0302020204030204" pitchFamily="34" charset="0"/>
                <a:cs typeface="Calibri Light" panose="020F0302020204030204" pitchFamily="34" charset="0"/>
              </a:rPr>
              <a:t>Interviewing potential employees – </a:t>
            </a:r>
            <a:r>
              <a:rPr lang="en-US" sz="1400" b="1" dirty="0">
                <a:solidFill>
                  <a:srgbClr val="0070C0"/>
                </a:solidFill>
                <a:latin typeface="Calibri Light" panose="020F0302020204030204" pitchFamily="34" charset="0"/>
                <a:cs typeface="Calibri Light" panose="020F0302020204030204" pitchFamily="34" charset="0"/>
              </a:rPr>
              <a:t>Hiring</a:t>
            </a:r>
            <a:endParaRPr lang="en-US" sz="1400" dirty="0">
              <a:solidFill>
                <a:srgbClr val="0070C0"/>
              </a:solidFill>
              <a:latin typeface="Calibri Light" panose="020F0302020204030204" pitchFamily="34" charset="0"/>
              <a:cs typeface="Calibri Light" panose="020F0302020204030204" pitchFamily="34" charset="0"/>
            </a:endParaRPr>
          </a:p>
          <a:p>
            <a:pPr marL="742950" lvl="1" indent="-285750" algn="ctr">
              <a:lnSpc>
                <a:spcPct val="110000"/>
              </a:lnSpc>
              <a:buFont typeface="Arial" panose="020B0604020202020204" pitchFamily="34" charset="0"/>
              <a:buChar char="•"/>
            </a:pPr>
            <a:r>
              <a:rPr lang="en-US" sz="1400" dirty="0">
                <a:solidFill>
                  <a:srgbClr val="0070C0"/>
                </a:solidFill>
                <a:latin typeface="Calibri Light" panose="020F0302020204030204" pitchFamily="34" charset="0"/>
                <a:cs typeface="Calibri Light" panose="020F0302020204030204" pitchFamily="34" charset="0"/>
              </a:rPr>
              <a:t>Executives - </a:t>
            </a:r>
            <a:r>
              <a:rPr lang="en-US" sz="1400" b="1" dirty="0">
                <a:solidFill>
                  <a:srgbClr val="0070C0"/>
                </a:solidFill>
                <a:latin typeface="Calibri Light" panose="020F0302020204030204" pitchFamily="34" charset="0"/>
                <a:cs typeface="Calibri Light" panose="020F0302020204030204" pitchFamily="34" charset="0"/>
              </a:rPr>
              <a:t>Leadership</a:t>
            </a:r>
            <a:endParaRPr lang="en-US" sz="1400" dirty="0">
              <a:solidFill>
                <a:srgbClr val="0070C0"/>
              </a:solidFill>
              <a:latin typeface="Calibri Light" panose="020F0302020204030204" pitchFamily="34" charset="0"/>
              <a:cs typeface="Calibri Light" panose="020F0302020204030204" pitchFamily="34" charset="0"/>
            </a:endParaRPr>
          </a:p>
          <a:p>
            <a:pPr marL="742950" lvl="1" indent="-285750" algn="ctr">
              <a:lnSpc>
                <a:spcPct val="110000"/>
              </a:lnSpc>
              <a:buFont typeface="Arial" panose="020B0604020202020204" pitchFamily="34" charset="0"/>
              <a:buChar char="•"/>
            </a:pPr>
            <a:r>
              <a:rPr lang="en-US" sz="1400" dirty="0">
                <a:solidFill>
                  <a:srgbClr val="0070C0"/>
                </a:solidFill>
                <a:latin typeface="Calibri Light" panose="020F0302020204030204" pitchFamily="34" charset="0"/>
                <a:cs typeface="Calibri Light" panose="020F0302020204030204" pitchFamily="34" charset="0"/>
              </a:rPr>
              <a:t>Managers/Employees - </a:t>
            </a:r>
            <a:r>
              <a:rPr lang="en-US" sz="1400" b="1" dirty="0">
                <a:solidFill>
                  <a:srgbClr val="0070C0"/>
                </a:solidFill>
                <a:latin typeface="Calibri Light" panose="020F0302020204030204" pitchFamily="34" charset="0"/>
                <a:cs typeface="Calibri Light" panose="020F0302020204030204" pitchFamily="34" charset="0"/>
              </a:rPr>
              <a:t>Business Behaviors</a:t>
            </a:r>
            <a:endParaRPr lang="en-US" sz="1400" dirty="0">
              <a:solidFill>
                <a:srgbClr val="0070C0"/>
              </a:solidFill>
              <a:latin typeface="Calibri Light" panose="020F0302020204030204" pitchFamily="34" charset="0"/>
              <a:cs typeface="Calibri Light" panose="020F0302020204030204" pitchFamily="34" charset="0"/>
            </a:endParaRPr>
          </a:p>
        </p:txBody>
      </p:sp>
      <p:pic>
        <p:nvPicPr>
          <p:cNvPr id="12" name="Picture 11">
            <a:extLst>
              <a:ext uri="{FF2B5EF4-FFF2-40B4-BE49-F238E27FC236}">
                <a16:creationId xmlns:a16="http://schemas.microsoft.com/office/drawing/2014/main" id="{8937B023-FCC8-46C8-9DCB-3FFBA2D319BF}"/>
              </a:ext>
            </a:extLst>
          </p:cNvPr>
          <p:cNvPicPr>
            <a:picLocks noChangeAspect="1"/>
          </p:cNvPicPr>
          <p:nvPr/>
        </p:nvPicPr>
        <p:blipFill>
          <a:blip r:embed="rId3"/>
          <a:stretch>
            <a:fillRect/>
          </a:stretch>
        </p:blipFill>
        <p:spPr>
          <a:xfrm>
            <a:off x="418618" y="1753657"/>
            <a:ext cx="3020860" cy="3990190"/>
          </a:xfrm>
          <a:prstGeom prst="rect">
            <a:avLst/>
          </a:prstGeom>
        </p:spPr>
      </p:pic>
    </p:spTree>
    <p:extLst>
      <p:ext uri="{BB962C8B-B14F-4D97-AF65-F5344CB8AC3E}">
        <p14:creationId xmlns:p14="http://schemas.microsoft.com/office/powerpoint/2010/main" val="17361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Defining DISC</a:t>
            </a:r>
          </a:p>
        </p:txBody>
      </p:sp>
      <p:sp>
        <p:nvSpPr>
          <p:cNvPr id="6" name="Rectangle 5"/>
          <p:cNvSpPr/>
          <p:nvPr/>
        </p:nvSpPr>
        <p:spPr>
          <a:xfrm>
            <a:off x="290946" y="1726704"/>
            <a:ext cx="6161810" cy="3908762"/>
          </a:xfrm>
          <a:prstGeom prst="rect">
            <a:avLst/>
          </a:prstGeom>
        </p:spPr>
        <p:txBody>
          <a:bodyPr wrap="square">
            <a:spAutoFit/>
          </a:bodyPr>
          <a:lstStyle/>
          <a:p>
            <a:r>
              <a:rPr lang="en-US" sz="2400" b="1" dirty="0">
                <a:solidFill>
                  <a:schemeClr val="bg1"/>
                </a:solidFill>
                <a:latin typeface="Calibri Light" panose="020F0302020204030204" pitchFamily="34" charset="0"/>
              </a:rPr>
              <a:t>Let’s Review Each of The 4 DISC Factors</a:t>
            </a:r>
          </a:p>
          <a:p>
            <a:endParaRPr lang="en-US" sz="1600" dirty="0">
              <a:solidFill>
                <a:schemeClr val="bg1"/>
              </a:solidFill>
              <a:latin typeface="Calibri Light" panose="020F0302020204030204" pitchFamily="34" charset="0"/>
            </a:endParaRPr>
          </a:p>
          <a:p>
            <a:r>
              <a:rPr lang="en-US" sz="1600" b="1" dirty="0">
                <a:solidFill>
                  <a:schemeClr val="accent6">
                    <a:lumMod val="75000"/>
                  </a:schemeClr>
                </a:solidFill>
                <a:latin typeface="Calibri Light" panose="020F0302020204030204" pitchFamily="34" charset="0"/>
              </a:rPr>
              <a:t>Dominance:</a:t>
            </a:r>
            <a:r>
              <a:rPr lang="en-US" sz="1600" dirty="0">
                <a:solidFill>
                  <a:schemeClr val="bg1"/>
                </a:solidFill>
                <a:latin typeface="Calibri Light" panose="020F0302020204030204" pitchFamily="34" charset="0"/>
              </a:rPr>
              <a:t> Your need for </a:t>
            </a:r>
            <a:r>
              <a:rPr lang="en-US" sz="1600" b="1" dirty="0">
                <a:solidFill>
                  <a:schemeClr val="accent6">
                    <a:lumMod val="75000"/>
                  </a:schemeClr>
                </a:solidFill>
                <a:latin typeface="Calibri Light" panose="020F0302020204030204" pitchFamily="34" charset="0"/>
              </a:rPr>
              <a:t>control</a:t>
            </a:r>
            <a:r>
              <a:rPr lang="en-US" sz="1600" dirty="0">
                <a:solidFill>
                  <a:schemeClr val="bg1"/>
                </a:solidFill>
                <a:latin typeface="Calibri Light" panose="020F0302020204030204" pitchFamily="34" charset="0"/>
              </a:rPr>
              <a:t> and your source of </a:t>
            </a:r>
            <a:r>
              <a:rPr lang="en-US" sz="1600" b="1" dirty="0">
                <a:solidFill>
                  <a:schemeClr val="accent6">
                    <a:lumMod val="75000"/>
                  </a:schemeClr>
                </a:solidFill>
                <a:latin typeface="Calibri Light" panose="020F0302020204030204" pitchFamily="34" charset="0"/>
              </a:rPr>
              <a:t>ambition</a:t>
            </a:r>
            <a:r>
              <a:rPr lang="en-US" sz="1600" dirty="0">
                <a:solidFill>
                  <a:schemeClr val="bg1"/>
                </a:solidFill>
                <a:latin typeface="Calibri Light" panose="020F0302020204030204" pitchFamily="34" charset="0"/>
              </a:rPr>
              <a:t>. Whenever you are feeling </a:t>
            </a:r>
            <a:r>
              <a:rPr lang="en-US" sz="1600" b="1" dirty="0">
                <a:solidFill>
                  <a:schemeClr val="accent6">
                    <a:lumMod val="75000"/>
                  </a:schemeClr>
                </a:solidFill>
                <a:latin typeface="Calibri Light" panose="020F0302020204030204" pitchFamily="34" charset="0"/>
              </a:rPr>
              <a:t>self-motivated</a:t>
            </a:r>
            <a:r>
              <a:rPr lang="en-US" sz="1600" dirty="0">
                <a:solidFill>
                  <a:schemeClr val="bg1"/>
                </a:solidFill>
                <a:latin typeface="Calibri Light" panose="020F0302020204030204" pitchFamily="34" charset="0"/>
              </a:rPr>
              <a:t>, you are using your </a:t>
            </a:r>
            <a:r>
              <a:rPr lang="en-US" sz="1600" b="1" dirty="0">
                <a:solidFill>
                  <a:schemeClr val="accent6">
                    <a:lumMod val="75000"/>
                  </a:schemeClr>
                </a:solidFill>
                <a:latin typeface="Calibri Light" panose="020F0302020204030204" pitchFamily="34" charset="0"/>
              </a:rPr>
              <a:t>'D'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0070C0"/>
                </a:solidFill>
                <a:latin typeface="Calibri Light" panose="020F0302020204030204" pitchFamily="34" charset="0"/>
              </a:rPr>
              <a:t>Influence:</a:t>
            </a:r>
            <a:r>
              <a:rPr lang="en-US" sz="1600" dirty="0">
                <a:solidFill>
                  <a:srgbClr val="0070C0"/>
                </a:solidFill>
                <a:latin typeface="Calibri Light" panose="020F0302020204030204" pitchFamily="34" charset="0"/>
              </a:rPr>
              <a:t> </a:t>
            </a:r>
            <a:r>
              <a:rPr lang="en-US" sz="1600" dirty="0">
                <a:solidFill>
                  <a:schemeClr val="bg1"/>
                </a:solidFill>
                <a:latin typeface="Calibri Light" panose="020F0302020204030204" pitchFamily="34" charset="0"/>
              </a:rPr>
              <a:t>Your need for </a:t>
            </a:r>
            <a:r>
              <a:rPr lang="en-US" sz="1600" b="1" dirty="0">
                <a:solidFill>
                  <a:srgbClr val="0070C0"/>
                </a:solidFill>
                <a:latin typeface="Calibri Light" panose="020F0302020204030204" pitchFamily="34" charset="0"/>
              </a:rPr>
              <a:t>communication</a:t>
            </a:r>
            <a:r>
              <a:rPr lang="en-US" sz="1600" dirty="0">
                <a:solidFill>
                  <a:schemeClr val="bg1"/>
                </a:solidFill>
                <a:latin typeface="Calibri Light" panose="020F0302020204030204" pitchFamily="34" charset="0"/>
              </a:rPr>
              <a:t> and your source of </a:t>
            </a:r>
            <a:r>
              <a:rPr lang="en-US" sz="1600" b="1" dirty="0">
                <a:solidFill>
                  <a:srgbClr val="0070C0"/>
                </a:solidFill>
                <a:latin typeface="Calibri Light" panose="020F0302020204030204" pitchFamily="34" charset="0"/>
              </a:rPr>
              <a:t>persuasion</a:t>
            </a:r>
            <a:r>
              <a:rPr lang="en-US" sz="1600" dirty="0">
                <a:solidFill>
                  <a:schemeClr val="bg1"/>
                </a:solidFill>
                <a:latin typeface="Calibri Light" panose="020F0302020204030204" pitchFamily="34" charset="0"/>
              </a:rPr>
              <a:t>. Whenever you are feeling </a:t>
            </a:r>
            <a:r>
              <a:rPr lang="en-US" sz="1600" b="1" dirty="0">
                <a:solidFill>
                  <a:srgbClr val="0070C0"/>
                </a:solidFill>
                <a:latin typeface="Calibri Light" panose="020F0302020204030204" pitchFamily="34" charset="0"/>
              </a:rPr>
              <a:t>talkative</a:t>
            </a:r>
            <a:r>
              <a:rPr lang="en-US" sz="1600" dirty="0">
                <a:solidFill>
                  <a:schemeClr val="bg1"/>
                </a:solidFill>
                <a:latin typeface="Calibri Light" panose="020F0302020204030204" pitchFamily="34" charset="0"/>
              </a:rPr>
              <a:t>, you are using your </a:t>
            </a:r>
            <a:r>
              <a:rPr lang="en-US" sz="1600" b="1" dirty="0">
                <a:solidFill>
                  <a:srgbClr val="0070C0"/>
                </a:solidFill>
                <a:latin typeface="Calibri Light" panose="020F0302020204030204" pitchFamily="34" charset="0"/>
              </a:rPr>
              <a:t>'I'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008000"/>
                </a:solidFill>
                <a:latin typeface="Calibri Light" panose="020F0302020204030204" pitchFamily="34" charset="0"/>
              </a:rPr>
              <a:t>Steadiness:</a:t>
            </a:r>
            <a:r>
              <a:rPr lang="en-US" sz="1600" dirty="0">
                <a:solidFill>
                  <a:schemeClr val="bg1"/>
                </a:solidFill>
                <a:latin typeface="Calibri Light" panose="020F0302020204030204" pitchFamily="34" charset="0"/>
              </a:rPr>
              <a:t> Your need for </a:t>
            </a:r>
            <a:r>
              <a:rPr lang="en-US" sz="1600" b="1" dirty="0">
                <a:solidFill>
                  <a:srgbClr val="008000"/>
                </a:solidFill>
                <a:latin typeface="Calibri Light" panose="020F0302020204030204" pitchFamily="34" charset="0"/>
              </a:rPr>
              <a:t>planning</a:t>
            </a:r>
            <a:r>
              <a:rPr lang="en-US" sz="1600" dirty="0">
                <a:solidFill>
                  <a:schemeClr val="bg1"/>
                </a:solidFill>
                <a:latin typeface="Calibri Light" panose="020F0302020204030204" pitchFamily="34" charset="0"/>
              </a:rPr>
              <a:t> and your source of </a:t>
            </a:r>
            <a:r>
              <a:rPr lang="en-US" sz="1600" b="1" dirty="0">
                <a:solidFill>
                  <a:srgbClr val="008000"/>
                </a:solidFill>
                <a:latin typeface="Calibri Light" panose="020F0302020204030204" pitchFamily="34" charset="0"/>
              </a:rPr>
              <a:t>thoughtfulness</a:t>
            </a:r>
            <a:r>
              <a:rPr lang="en-US" sz="1600" dirty="0">
                <a:solidFill>
                  <a:schemeClr val="bg1"/>
                </a:solidFill>
                <a:latin typeface="Calibri Light" panose="020F0302020204030204" pitchFamily="34" charset="0"/>
              </a:rPr>
              <a:t>. When you are being </a:t>
            </a:r>
            <a:r>
              <a:rPr lang="en-US" sz="1600" b="1" dirty="0">
                <a:solidFill>
                  <a:srgbClr val="008000"/>
                </a:solidFill>
                <a:latin typeface="Calibri Light" panose="020F0302020204030204" pitchFamily="34" charset="0"/>
              </a:rPr>
              <a:t>strategic</a:t>
            </a:r>
            <a:r>
              <a:rPr lang="en-US" sz="1600" dirty="0">
                <a:solidFill>
                  <a:schemeClr val="bg1"/>
                </a:solidFill>
                <a:latin typeface="Calibri Light" panose="020F0302020204030204" pitchFamily="34" charset="0"/>
              </a:rPr>
              <a:t> or </a:t>
            </a:r>
            <a:r>
              <a:rPr lang="en-US" sz="1600" b="1" dirty="0">
                <a:solidFill>
                  <a:srgbClr val="008000"/>
                </a:solidFill>
                <a:latin typeface="Calibri Light" panose="020F0302020204030204" pitchFamily="34" charset="0"/>
              </a:rPr>
              <a:t>go out of your way to help someone</a:t>
            </a:r>
            <a:r>
              <a:rPr lang="en-US" sz="1600" dirty="0">
                <a:solidFill>
                  <a:schemeClr val="bg1"/>
                </a:solidFill>
                <a:latin typeface="Calibri Light" panose="020F0302020204030204" pitchFamily="34" charset="0"/>
              </a:rPr>
              <a:t>, you are using your </a:t>
            </a:r>
            <a:r>
              <a:rPr lang="en-US" sz="1600" b="1" dirty="0">
                <a:solidFill>
                  <a:srgbClr val="008000"/>
                </a:solidFill>
                <a:latin typeface="Calibri Light" panose="020F0302020204030204" pitchFamily="34" charset="0"/>
              </a:rPr>
              <a:t>'S'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CACF01"/>
                </a:solidFill>
                <a:latin typeface="Calibri Light" panose="020F0302020204030204" pitchFamily="34" charset="0"/>
              </a:rPr>
              <a:t>Compliance:</a:t>
            </a:r>
            <a:r>
              <a:rPr lang="en-US" sz="1600" dirty="0">
                <a:solidFill>
                  <a:schemeClr val="bg1"/>
                </a:solidFill>
                <a:latin typeface="Calibri Light" panose="020F0302020204030204" pitchFamily="34" charset="0"/>
              </a:rPr>
              <a:t> Your need for </a:t>
            </a:r>
            <a:r>
              <a:rPr lang="en-US" sz="1600" b="1" dirty="0">
                <a:solidFill>
                  <a:srgbClr val="CACF01"/>
                </a:solidFill>
                <a:latin typeface="Calibri Light" panose="020F0302020204030204" pitchFamily="34" charset="0"/>
              </a:rPr>
              <a:t>structure</a:t>
            </a:r>
            <a:r>
              <a:rPr lang="en-US" sz="1600" dirty="0">
                <a:solidFill>
                  <a:schemeClr val="bg1"/>
                </a:solidFill>
                <a:latin typeface="Calibri Light" panose="020F0302020204030204" pitchFamily="34" charset="0"/>
              </a:rPr>
              <a:t> and your source of </a:t>
            </a:r>
            <a:r>
              <a:rPr lang="en-US" sz="1600" b="1" dirty="0">
                <a:solidFill>
                  <a:srgbClr val="CACF01"/>
                </a:solidFill>
                <a:latin typeface="Calibri Light" panose="020F0302020204030204" pitchFamily="34" charset="0"/>
              </a:rPr>
              <a:t>organization</a:t>
            </a:r>
            <a:r>
              <a:rPr lang="en-US" sz="1600" dirty="0">
                <a:solidFill>
                  <a:schemeClr val="bg1"/>
                </a:solidFill>
                <a:latin typeface="Calibri Light" panose="020F0302020204030204" pitchFamily="34" charset="0"/>
              </a:rPr>
              <a:t>. When you become </a:t>
            </a:r>
            <a:r>
              <a:rPr lang="en-US" sz="1600" b="1" dirty="0">
                <a:solidFill>
                  <a:srgbClr val="CACF01"/>
                </a:solidFill>
                <a:latin typeface="Calibri Light" panose="020F0302020204030204" pitchFamily="34" charset="0"/>
              </a:rPr>
              <a:t>extremely focused on completing your tasks</a:t>
            </a:r>
            <a:r>
              <a:rPr lang="en-US" sz="1600" dirty="0">
                <a:solidFill>
                  <a:schemeClr val="bg1"/>
                </a:solidFill>
                <a:latin typeface="Calibri Light" panose="020F0302020204030204" pitchFamily="34" charset="0"/>
              </a:rPr>
              <a:t>, you are using your 'C' factor.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44" y="1639378"/>
            <a:ext cx="5168603" cy="509755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937402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3260C"/>
                </a:solidFill>
                <a:latin typeface="Calibri" panose="020F0502020204030204" pitchFamily="34" charset="0"/>
              </a:rPr>
              <a:t>Dominance</a:t>
            </a:r>
          </a:p>
        </p:txBody>
      </p:sp>
      <p:sp>
        <p:nvSpPr>
          <p:cNvPr id="3" name="Text Placeholder 2"/>
          <p:cNvSpPr>
            <a:spLocks noGrp="1"/>
          </p:cNvSpPr>
          <p:nvPr>
            <p:ph type="body" idx="1"/>
          </p:nvPr>
        </p:nvSpPr>
        <p:spPr>
          <a:xfrm>
            <a:off x="914409" y="2514498"/>
            <a:ext cx="5079991" cy="823912"/>
          </a:xfrm>
        </p:spPr>
        <p:txBody>
          <a:bodyPr/>
          <a:lstStyle/>
          <a:p>
            <a:pPr algn="ctr"/>
            <a:r>
              <a:rPr lang="en-US" dirty="0">
                <a:solidFill>
                  <a:schemeClr val="bg1"/>
                </a:solidFill>
              </a:rPr>
              <a:t>DIAL UP</a:t>
            </a:r>
          </a:p>
        </p:txBody>
      </p:sp>
      <p:sp>
        <p:nvSpPr>
          <p:cNvPr id="4" name="Content Placeholder 3"/>
          <p:cNvSpPr>
            <a:spLocks noGrp="1"/>
          </p:cNvSpPr>
          <p:nvPr>
            <p:ph sz="half" idx="2"/>
          </p:nvPr>
        </p:nvSpPr>
        <p:spPr>
          <a:xfrm>
            <a:off x="685800" y="3463362"/>
            <a:ext cx="5311775" cy="3086019"/>
          </a:xfrm>
        </p:spPr>
        <p:txBody>
          <a:bodyPr>
            <a:normAutofit/>
          </a:bodyPr>
          <a:lstStyle/>
          <a:p>
            <a:pPr marL="0" indent="0">
              <a:buNone/>
            </a:pPr>
            <a:r>
              <a:rPr lang="en-US" sz="2400" dirty="0">
                <a:solidFill>
                  <a:prstClr val="white"/>
                </a:solidFill>
              </a:rPr>
              <a:t>y </a:t>
            </a:r>
          </a:p>
          <a:p>
            <a:pPr marL="171450" indent="-171450"/>
            <a:r>
              <a:rPr lang="en-US" sz="1800" dirty="0">
                <a:solidFill>
                  <a:schemeClr val="bg1"/>
                </a:solidFill>
              </a:rPr>
              <a:t>What are some ways you can Dial Up your Dominance?</a:t>
            </a:r>
          </a:p>
          <a:p>
            <a:pPr marL="171450" indent="-171450"/>
            <a:r>
              <a:rPr lang="en-US" sz="1800" dirty="0">
                <a:solidFill>
                  <a:schemeClr val="bg1"/>
                </a:solidFill>
              </a:rPr>
              <a:t>When may this be applicable?</a:t>
            </a:r>
          </a:p>
          <a:p>
            <a:endParaRPr lang="en-US" dirty="0"/>
          </a:p>
        </p:txBody>
      </p:sp>
      <p:sp>
        <p:nvSpPr>
          <p:cNvPr id="5" name="Text Placeholder 4"/>
          <p:cNvSpPr>
            <a:spLocks noGrp="1"/>
          </p:cNvSpPr>
          <p:nvPr>
            <p:ph type="body" sz="quarter" idx="3"/>
          </p:nvPr>
        </p:nvSpPr>
        <p:spPr>
          <a:xfrm>
            <a:off x="6400800" y="2514498"/>
            <a:ext cx="5105400" cy="823912"/>
          </a:xfrm>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172200" y="3463362"/>
            <a:ext cx="5334000" cy="3086019"/>
          </a:xfrm>
        </p:spPr>
        <p:txBody>
          <a:bodyPr>
            <a:normAutofit/>
          </a:bodyPr>
          <a:lstStyle/>
          <a:p>
            <a:pPr marL="0" indent="0">
              <a:buNone/>
            </a:pPr>
            <a:endParaRPr lang="en-US" sz="2400" dirty="0">
              <a:solidFill>
                <a:schemeClr val="bg1"/>
              </a:solidFill>
            </a:endParaRPr>
          </a:p>
          <a:p>
            <a:pPr marL="171450" indent="-171450"/>
            <a:r>
              <a:rPr lang="en-US" sz="1800" dirty="0">
                <a:solidFill>
                  <a:schemeClr val="bg1"/>
                </a:solidFill>
              </a:rPr>
              <a:t>What are some ways you can Dial Down your Dominance?</a:t>
            </a:r>
          </a:p>
          <a:p>
            <a:pPr marL="171450" indent="-171450"/>
            <a:r>
              <a:rPr lang="en-US" sz="1800" dirty="0">
                <a:solidFill>
                  <a:schemeClr val="bg1"/>
                </a:solidFill>
              </a:rPr>
              <a:t>When may this be applicable?</a:t>
            </a:r>
          </a:p>
          <a:p>
            <a:endParaRPr lang="en-US" dirty="0"/>
          </a:p>
        </p:txBody>
      </p:sp>
      <p:sp>
        <p:nvSpPr>
          <p:cNvPr id="6" name="Rectangle 5"/>
          <p:cNvSpPr/>
          <p:nvPr/>
        </p:nvSpPr>
        <p:spPr>
          <a:xfrm>
            <a:off x="708660" y="2057400"/>
            <a:ext cx="10797540" cy="646331"/>
          </a:xfrm>
          <a:prstGeom prst="rect">
            <a:avLst/>
          </a:prstGeom>
        </p:spPr>
        <p:txBody>
          <a:bodyPr wrap="square">
            <a:spAutoFit/>
          </a:bodyPr>
          <a:lstStyle/>
          <a:p>
            <a:r>
              <a:rPr lang="en-US" b="1" dirty="0">
                <a:solidFill>
                  <a:schemeClr val="accent6">
                    <a:lumMod val="75000"/>
                  </a:schemeClr>
                </a:solidFill>
                <a:latin typeface="Calibri Light" panose="020F0302020204030204" pitchFamily="34" charset="0"/>
              </a:rPr>
              <a:t>Dominance:</a:t>
            </a:r>
            <a:r>
              <a:rPr lang="en-US" dirty="0">
                <a:solidFill>
                  <a:schemeClr val="bg1"/>
                </a:solidFill>
                <a:latin typeface="Calibri Light" panose="020F0302020204030204" pitchFamily="34" charset="0"/>
              </a:rPr>
              <a:t> Your need for </a:t>
            </a:r>
            <a:r>
              <a:rPr lang="en-US" b="1" dirty="0">
                <a:solidFill>
                  <a:schemeClr val="accent6">
                    <a:lumMod val="75000"/>
                  </a:schemeClr>
                </a:solidFill>
                <a:latin typeface="Calibri Light" panose="020F0302020204030204" pitchFamily="34" charset="0"/>
              </a:rPr>
              <a:t>control</a:t>
            </a:r>
            <a:r>
              <a:rPr lang="en-US" dirty="0">
                <a:solidFill>
                  <a:schemeClr val="bg1"/>
                </a:solidFill>
                <a:latin typeface="Calibri Light" panose="020F0302020204030204" pitchFamily="34" charset="0"/>
              </a:rPr>
              <a:t> and your source of </a:t>
            </a:r>
            <a:r>
              <a:rPr lang="en-US" b="1" dirty="0">
                <a:solidFill>
                  <a:schemeClr val="accent6">
                    <a:lumMod val="75000"/>
                  </a:schemeClr>
                </a:solidFill>
                <a:latin typeface="Calibri Light" panose="020F0302020204030204" pitchFamily="34" charset="0"/>
              </a:rPr>
              <a:t>ambition</a:t>
            </a:r>
            <a:r>
              <a:rPr lang="en-US" dirty="0">
                <a:solidFill>
                  <a:schemeClr val="bg1"/>
                </a:solidFill>
                <a:latin typeface="Calibri Light" panose="020F0302020204030204" pitchFamily="34" charset="0"/>
              </a:rPr>
              <a:t>. Whenever you are feeling </a:t>
            </a:r>
            <a:r>
              <a:rPr lang="en-US" b="1" dirty="0">
                <a:solidFill>
                  <a:schemeClr val="accent6">
                    <a:lumMod val="75000"/>
                  </a:schemeClr>
                </a:solidFill>
                <a:latin typeface="Calibri Light" panose="020F0302020204030204" pitchFamily="34" charset="0"/>
              </a:rPr>
              <a:t>self-motivated</a:t>
            </a:r>
            <a:r>
              <a:rPr lang="en-US" dirty="0">
                <a:solidFill>
                  <a:schemeClr val="bg1"/>
                </a:solidFill>
                <a:latin typeface="Calibri Light" panose="020F0302020204030204" pitchFamily="34" charset="0"/>
              </a:rPr>
              <a:t>, you are using your </a:t>
            </a:r>
            <a:r>
              <a:rPr lang="en-US" b="1" dirty="0">
                <a:solidFill>
                  <a:schemeClr val="accent6">
                    <a:lumMod val="75000"/>
                  </a:schemeClr>
                </a:solidFill>
                <a:latin typeface="Calibri Light" panose="020F0302020204030204" pitchFamily="34" charset="0"/>
              </a:rPr>
              <a:t>'D' factor</a:t>
            </a:r>
            <a:r>
              <a:rPr lang="en-US" dirty="0">
                <a:solidFill>
                  <a:schemeClr val="bg1"/>
                </a:solidFill>
                <a:latin typeface="Calibri Light" panose="020F0302020204030204" pitchFamily="34" charset="0"/>
              </a:rPr>
              <a:t>. </a:t>
            </a:r>
          </a:p>
        </p:txBody>
      </p:sp>
    </p:spTree>
    <p:extLst>
      <p:ext uri="{BB962C8B-B14F-4D97-AF65-F5344CB8AC3E}">
        <p14:creationId xmlns:p14="http://schemas.microsoft.com/office/powerpoint/2010/main" val="3114302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3260C"/>
                </a:solidFill>
                <a:latin typeface="Calibri" panose="020F0502020204030204" pitchFamily="34" charset="0"/>
              </a:rPr>
              <a:t>Dominance</a:t>
            </a:r>
          </a:p>
        </p:txBody>
      </p:sp>
      <p:sp>
        <p:nvSpPr>
          <p:cNvPr id="3" name="Text Placeholder 2"/>
          <p:cNvSpPr>
            <a:spLocks noGrp="1"/>
          </p:cNvSpPr>
          <p:nvPr>
            <p:ph type="body" idx="1"/>
          </p:nvPr>
        </p:nvSpPr>
        <p:spPr/>
        <p:txBody>
          <a:bodyPr/>
          <a:lstStyle/>
          <a:p>
            <a:pPr algn="ctr"/>
            <a:r>
              <a:rPr lang="en-US" dirty="0">
                <a:solidFill>
                  <a:schemeClr val="bg1"/>
                </a:solidFill>
              </a:rPr>
              <a:t>DIAL UP</a:t>
            </a:r>
          </a:p>
        </p:txBody>
      </p:sp>
      <p:sp>
        <p:nvSpPr>
          <p:cNvPr id="4" name="Content Placeholder 3"/>
          <p:cNvSpPr>
            <a:spLocks noGrp="1"/>
          </p:cNvSpPr>
          <p:nvPr>
            <p:ph sz="half" idx="2"/>
          </p:nvPr>
        </p:nvSpPr>
        <p:spPr>
          <a:xfrm>
            <a:off x="1668145" y="3466680"/>
            <a:ext cx="3572517" cy="2581182"/>
          </a:xfrm>
        </p:spPr>
        <p:txBody>
          <a:bodyPr>
            <a:normAutofit/>
          </a:bodyPr>
          <a:lstStyle/>
          <a:p>
            <a:pPr marL="171450" indent="-171450"/>
            <a:r>
              <a:rPr lang="en-US" sz="1800" dirty="0">
                <a:solidFill>
                  <a:schemeClr val="bg1"/>
                </a:solidFill>
              </a:rPr>
              <a:t>Set SMART Goals</a:t>
            </a:r>
          </a:p>
          <a:p>
            <a:pPr marL="171450" indent="-171450"/>
            <a:r>
              <a:rPr lang="en-US" sz="1800" dirty="0">
                <a:solidFill>
                  <a:schemeClr val="bg1"/>
                </a:solidFill>
              </a:rPr>
              <a:t>Try something new </a:t>
            </a:r>
          </a:p>
          <a:p>
            <a:pPr marL="171450" indent="-171450"/>
            <a:r>
              <a:rPr lang="en-US" sz="1800" dirty="0">
                <a:solidFill>
                  <a:schemeClr val="bg1"/>
                </a:solidFill>
              </a:rPr>
              <a:t>Act quickly </a:t>
            </a:r>
          </a:p>
          <a:p>
            <a:pPr marL="171450" indent="-171450"/>
            <a:r>
              <a:rPr lang="en-US" sz="1800" dirty="0">
                <a:solidFill>
                  <a:schemeClr val="bg1"/>
                </a:solidFill>
              </a:rPr>
              <a:t>Take risks</a:t>
            </a:r>
          </a:p>
          <a:p>
            <a:pPr marL="171450" indent="-171450"/>
            <a:r>
              <a:rPr lang="en-US" sz="1800" dirty="0">
                <a:solidFill>
                  <a:schemeClr val="bg1"/>
                </a:solidFill>
              </a:rPr>
              <a:t>Be the leader </a:t>
            </a:r>
          </a:p>
          <a:p>
            <a:endParaRPr lang="en-US" dirty="0"/>
          </a:p>
        </p:txBody>
      </p:sp>
      <p:sp>
        <p:nvSpPr>
          <p:cNvPr id="5" name="Text Placeholder 4"/>
          <p:cNvSpPr>
            <a:spLocks noGrp="1"/>
          </p:cNvSpPr>
          <p:nvPr>
            <p:ph type="body" sz="quarter" idx="3"/>
          </p:nvPr>
        </p:nvSpPr>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633587" y="3352800"/>
            <a:ext cx="4639826" cy="2581182"/>
          </a:xfrm>
        </p:spPr>
        <p:txBody>
          <a:bodyPr>
            <a:normAutofit/>
          </a:bodyPr>
          <a:lstStyle/>
          <a:p>
            <a:pPr>
              <a:lnSpc>
                <a:spcPct val="110000"/>
              </a:lnSpc>
            </a:pPr>
            <a:r>
              <a:rPr lang="en-US" sz="1800" dirty="0">
                <a:solidFill>
                  <a:schemeClr val="bg1"/>
                </a:solidFill>
              </a:rPr>
              <a:t>Take a time out</a:t>
            </a:r>
          </a:p>
          <a:p>
            <a:pPr marL="171450" indent="-171450">
              <a:lnSpc>
                <a:spcPct val="110000"/>
              </a:lnSpc>
            </a:pPr>
            <a:r>
              <a:rPr lang="en-US" sz="1800" dirty="0">
                <a:solidFill>
                  <a:schemeClr val="bg1"/>
                </a:solidFill>
              </a:rPr>
              <a:t>Listen to others</a:t>
            </a:r>
          </a:p>
          <a:p>
            <a:pPr marL="171450" indent="-171450">
              <a:lnSpc>
                <a:spcPct val="110000"/>
              </a:lnSpc>
            </a:pPr>
            <a:r>
              <a:rPr lang="en-US" sz="1800" dirty="0">
                <a:solidFill>
                  <a:schemeClr val="bg1"/>
                </a:solidFill>
              </a:rPr>
              <a:t>Wait to provide feedback</a:t>
            </a:r>
          </a:p>
          <a:p>
            <a:pPr marL="171450" indent="-171450">
              <a:lnSpc>
                <a:spcPct val="110000"/>
              </a:lnSpc>
            </a:pPr>
            <a:r>
              <a:rPr lang="en-US" sz="1800" dirty="0">
                <a:solidFill>
                  <a:schemeClr val="bg1"/>
                </a:solidFill>
              </a:rPr>
              <a:t>Follow the rules </a:t>
            </a:r>
          </a:p>
          <a:p>
            <a:pPr marL="171450" indent="-171450">
              <a:lnSpc>
                <a:spcPct val="110000"/>
              </a:lnSpc>
            </a:pPr>
            <a:r>
              <a:rPr lang="en-US" sz="1800" dirty="0">
                <a:solidFill>
                  <a:schemeClr val="bg1"/>
                </a:solidFill>
              </a:rPr>
              <a:t>Complete one task at a time</a:t>
            </a:r>
          </a:p>
          <a:p>
            <a:endParaRPr lang="en-US" dirty="0"/>
          </a:p>
        </p:txBody>
      </p:sp>
      <p:sp>
        <p:nvSpPr>
          <p:cNvPr id="6" name="Rectangle 5"/>
          <p:cNvSpPr/>
          <p:nvPr/>
        </p:nvSpPr>
        <p:spPr>
          <a:xfrm>
            <a:off x="773430" y="1872734"/>
            <a:ext cx="10797540" cy="369332"/>
          </a:xfrm>
          <a:prstGeom prst="rect">
            <a:avLst/>
          </a:prstGeom>
        </p:spPr>
        <p:txBody>
          <a:bodyPr wrap="square">
            <a:spAutoFit/>
          </a:bodyPr>
          <a:lstStyle/>
          <a:p>
            <a:pPr algn="ctr"/>
            <a:r>
              <a:rPr lang="en-US" b="1" dirty="0">
                <a:solidFill>
                  <a:schemeClr val="bg1"/>
                </a:solidFill>
                <a:latin typeface="Calibri Light" panose="020F0302020204030204" pitchFamily="34" charset="0"/>
              </a:rPr>
              <a:t>Scenarios in which your </a:t>
            </a:r>
            <a:r>
              <a:rPr lang="en-US" b="1" dirty="0">
                <a:solidFill>
                  <a:srgbClr val="C3260C"/>
                </a:solidFill>
                <a:latin typeface="Calibri Light" panose="020F0302020204030204" pitchFamily="34" charset="0"/>
              </a:rPr>
              <a:t>dominance factor </a:t>
            </a:r>
            <a:r>
              <a:rPr lang="en-US" b="1" dirty="0">
                <a:solidFill>
                  <a:schemeClr val="bg1"/>
                </a:solidFill>
                <a:latin typeface="Calibri Light" panose="020F0302020204030204" pitchFamily="34" charset="0"/>
              </a:rPr>
              <a:t>is important- Leadership Roles, Getting Results, Making Decisions</a:t>
            </a:r>
            <a:endParaRPr lang="en-US" dirty="0">
              <a:solidFill>
                <a:schemeClr val="bg1"/>
              </a:solidFill>
              <a:latin typeface="Calibri Light" panose="020F0302020204030204" pitchFamily="34" charset="0"/>
            </a:endParaRPr>
          </a:p>
        </p:txBody>
      </p:sp>
      <p:cxnSp>
        <p:nvCxnSpPr>
          <p:cNvPr id="9" name="Straight Connector 8"/>
          <p:cNvCxnSpPr>
            <a:cxnSpLocks/>
          </p:cNvCxnSpPr>
          <p:nvPr/>
        </p:nvCxnSpPr>
        <p:spPr>
          <a:xfrm flipH="1">
            <a:off x="5787851" y="2676293"/>
            <a:ext cx="19704" cy="3257689"/>
          </a:xfrm>
          <a:prstGeom prst="line">
            <a:avLst/>
          </a:prstGeom>
          <a:ln>
            <a:solidFill>
              <a:srgbClr val="C3260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60512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Calibri" panose="020F0502020204030204" pitchFamily="34" charset="0"/>
              </a:rPr>
              <a:t>Influence</a:t>
            </a:r>
          </a:p>
        </p:txBody>
      </p:sp>
      <p:sp>
        <p:nvSpPr>
          <p:cNvPr id="3" name="Text Placeholder 2"/>
          <p:cNvSpPr>
            <a:spLocks noGrp="1"/>
          </p:cNvSpPr>
          <p:nvPr>
            <p:ph type="body" idx="1"/>
          </p:nvPr>
        </p:nvSpPr>
        <p:spPr>
          <a:xfrm>
            <a:off x="914409" y="2509726"/>
            <a:ext cx="5079991" cy="823912"/>
          </a:xfrm>
        </p:spPr>
        <p:txBody>
          <a:bodyPr/>
          <a:lstStyle/>
          <a:p>
            <a:pPr algn="ctr"/>
            <a:r>
              <a:rPr lang="en-US" dirty="0">
                <a:solidFill>
                  <a:schemeClr val="bg1"/>
                </a:solidFill>
              </a:rPr>
              <a:t>Dial Up </a:t>
            </a:r>
          </a:p>
        </p:txBody>
      </p:sp>
      <p:sp>
        <p:nvSpPr>
          <p:cNvPr id="4" name="Content Placeholder 3"/>
          <p:cNvSpPr>
            <a:spLocks noGrp="1"/>
          </p:cNvSpPr>
          <p:nvPr>
            <p:ph sz="half" idx="2"/>
          </p:nvPr>
        </p:nvSpPr>
        <p:spPr>
          <a:xfrm>
            <a:off x="685800" y="3458590"/>
            <a:ext cx="5311775" cy="3086019"/>
          </a:xfrm>
        </p:spPr>
        <p:txBody>
          <a:bodyPr>
            <a:normAutofit/>
          </a:bodyPr>
          <a:lstStyle/>
          <a:p>
            <a:pPr marL="171450" indent="-171450"/>
            <a:r>
              <a:rPr lang="en-US" sz="1800" dirty="0">
                <a:solidFill>
                  <a:schemeClr val="bg1"/>
                </a:solidFill>
              </a:rPr>
              <a:t>What are some ways you can Dial Up your Influence?</a:t>
            </a:r>
          </a:p>
          <a:p>
            <a:pPr marL="171450" indent="-171450"/>
            <a:r>
              <a:rPr lang="en-US" sz="1800" dirty="0">
                <a:solidFill>
                  <a:schemeClr val="bg1"/>
                </a:solidFill>
              </a:rPr>
              <a:t>When may this be applicable?</a:t>
            </a:r>
          </a:p>
          <a:p>
            <a:endParaRPr lang="en-US" dirty="0">
              <a:solidFill>
                <a:schemeClr val="bg1"/>
              </a:solidFill>
            </a:endParaRPr>
          </a:p>
        </p:txBody>
      </p:sp>
      <p:sp>
        <p:nvSpPr>
          <p:cNvPr id="5" name="Text Placeholder 4"/>
          <p:cNvSpPr>
            <a:spLocks noGrp="1"/>
          </p:cNvSpPr>
          <p:nvPr>
            <p:ph type="body" sz="quarter" idx="3"/>
          </p:nvPr>
        </p:nvSpPr>
        <p:spPr>
          <a:xfrm>
            <a:off x="6400800" y="2509726"/>
            <a:ext cx="5105400" cy="823912"/>
          </a:xfrm>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172200" y="3458590"/>
            <a:ext cx="5334000" cy="3086019"/>
          </a:xfrm>
        </p:spPr>
        <p:txBody>
          <a:bodyPr>
            <a:normAutofit/>
          </a:bodyPr>
          <a:lstStyle/>
          <a:p>
            <a:pPr marL="171450" indent="-171450"/>
            <a:r>
              <a:rPr lang="en-US" sz="1800" dirty="0">
                <a:solidFill>
                  <a:schemeClr val="bg1"/>
                </a:solidFill>
              </a:rPr>
              <a:t>What are some ways you can Dial Down your Influence?</a:t>
            </a:r>
          </a:p>
          <a:p>
            <a:pPr marL="171450" indent="-171450"/>
            <a:r>
              <a:rPr lang="en-US" sz="1800" dirty="0">
                <a:solidFill>
                  <a:schemeClr val="bg1"/>
                </a:solidFill>
              </a:rPr>
              <a:t>When may this be applicable?</a:t>
            </a:r>
          </a:p>
          <a:p>
            <a:endParaRPr lang="en-US" dirty="0">
              <a:solidFill>
                <a:schemeClr val="bg1"/>
              </a:solidFill>
            </a:endParaRPr>
          </a:p>
        </p:txBody>
      </p:sp>
      <p:sp>
        <p:nvSpPr>
          <p:cNvPr id="6" name="Rectangle 5"/>
          <p:cNvSpPr/>
          <p:nvPr/>
        </p:nvSpPr>
        <p:spPr>
          <a:xfrm>
            <a:off x="685800" y="1834266"/>
            <a:ext cx="10797540" cy="923330"/>
          </a:xfrm>
          <a:prstGeom prst="rect">
            <a:avLst/>
          </a:prstGeom>
        </p:spPr>
        <p:txBody>
          <a:bodyPr wrap="square">
            <a:spAutoFit/>
          </a:bodyPr>
          <a:lstStyle/>
          <a:p>
            <a:r>
              <a:rPr lang="en-US" b="1" dirty="0">
                <a:solidFill>
                  <a:srgbClr val="0070C0"/>
                </a:solidFill>
                <a:latin typeface="Calibri Light" panose="020F0302020204030204" pitchFamily="34" charset="0"/>
              </a:rPr>
              <a:t>Influence:</a:t>
            </a:r>
            <a:r>
              <a:rPr lang="en-US" dirty="0">
                <a:solidFill>
                  <a:srgbClr val="0070C0"/>
                </a:solidFill>
                <a:latin typeface="Calibri Light" panose="020F0302020204030204" pitchFamily="34" charset="0"/>
              </a:rPr>
              <a:t> </a:t>
            </a:r>
            <a:r>
              <a:rPr lang="en-US" dirty="0">
                <a:solidFill>
                  <a:schemeClr val="bg1"/>
                </a:solidFill>
                <a:latin typeface="Calibri Light" panose="020F0302020204030204" pitchFamily="34" charset="0"/>
              </a:rPr>
              <a:t>Your need for </a:t>
            </a:r>
            <a:r>
              <a:rPr lang="en-US" b="1" dirty="0">
                <a:solidFill>
                  <a:srgbClr val="0070C0"/>
                </a:solidFill>
                <a:latin typeface="Calibri Light" panose="020F0302020204030204" pitchFamily="34" charset="0"/>
              </a:rPr>
              <a:t>communication</a:t>
            </a:r>
            <a:r>
              <a:rPr lang="en-US" dirty="0">
                <a:solidFill>
                  <a:schemeClr val="bg1"/>
                </a:solidFill>
                <a:latin typeface="Calibri Light" panose="020F0302020204030204" pitchFamily="34" charset="0"/>
              </a:rPr>
              <a:t> and your source of </a:t>
            </a:r>
            <a:r>
              <a:rPr lang="en-US" b="1" dirty="0">
                <a:solidFill>
                  <a:srgbClr val="0070C0"/>
                </a:solidFill>
                <a:latin typeface="Calibri Light" panose="020F0302020204030204" pitchFamily="34" charset="0"/>
              </a:rPr>
              <a:t>persuasion</a:t>
            </a:r>
            <a:r>
              <a:rPr lang="en-US" dirty="0">
                <a:solidFill>
                  <a:schemeClr val="bg1"/>
                </a:solidFill>
                <a:latin typeface="Calibri Light" panose="020F0302020204030204" pitchFamily="34" charset="0"/>
              </a:rPr>
              <a:t>. Whenever you are feeling </a:t>
            </a:r>
            <a:r>
              <a:rPr lang="en-US" b="1" dirty="0">
                <a:solidFill>
                  <a:srgbClr val="0070C0"/>
                </a:solidFill>
                <a:latin typeface="Calibri Light" panose="020F0302020204030204" pitchFamily="34" charset="0"/>
              </a:rPr>
              <a:t>talkative</a:t>
            </a:r>
            <a:r>
              <a:rPr lang="en-US" dirty="0">
                <a:solidFill>
                  <a:schemeClr val="bg1"/>
                </a:solidFill>
                <a:latin typeface="Calibri Light" panose="020F0302020204030204" pitchFamily="34" charset="0"/>
              </a:rPr>
              <a:t>, you are using your </a:t>
            </a:r>
            <a:r>
              <a:rPr lang="en-US" b="1" dirty="0">
                <a:solidFill>
                  <a:srgbClr val="0070C0"/>
                </a:solidFill>
                <a:latin typeface="Calibri Light" panose="020F0302020204030204" pitchFamily="34" charset="0"/>
              </a:rPr>
              <a:t>'I' factor</a:t>
            </a:r>
            <a:r>
              <a:rPr lang="en-US" dirty="0">
                <a:solidFill>
                  <a:schemeClr val="bg1"/>
                </a:solidFill>
                <a:latin typeface="Calibri Light" panose="020F0302020204030204" pitchFamily="34" charset="0"/>
              </a:rPr>
              <a:t>. </a:t>
            </a:r>
          </a:p>
          <a:p>
            <a:endParaRPr lang="en-US"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5975178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70C0"/>
                </a:solidFill>
                <a:latin typeface="Calibri" panose="020F0502020204030204" pitchFamily="34" charset="0"/>
              </a:rPr>
              <a:t>Influence</a:t>
            </a:r>
          </a:p>
        </p:txBody>
      </p:sp>
      <p:sp>
        <p:nvSpPr>
          <p:cNvPr id="3" name="Text Placeholder 2"/>
          <p:cNvSpPr>
            <a:spLocks noGrp="1"/>
          </p:cNvSpPr>
          <p:nvPr>
            <p:ph type="body" idx="1"/>
          </p:nvPr>
        </p:nvSpPr>
        <p:spPr/>
        <p:txBody>
          <a:bodyPr/>
          <a:lstStyle/>
          <a:p>
            <a:pPr algn="ctr"/>
            <a:r>
              <a:rPr lang="en-US" dirty="0">
                <a:solidFill>
                  <a:schemeClr val="bg1"/>
                </a:solidFill>
              </a:rPr>
              <a:t>Dial Up </a:t>
            </a:r>
          </a:p>
        </p:txBody>
      </p:sp>
      <p:sp>
        <p:nvSpPr>
          <p:cNvPr id="4" name="Content Placeholder 3"/>
          <p:cNvSpPr>
            <a:spLocks noGrp="1"/>
          </p:cNvSpPr>
          <p:nvPr>
            <p:ph sz="half" idx="2"/>
          </p:nvPr>
        </p:nvSpPr>
        <p:spPr/>
        <p:txBody>
          <a:bodyPr>
            <a:normAutofit/>
          </a:bodyPr>
          <a:lstStyle/>
          <a:p>
            <a:pPr marL="171450" indent="-171450"/>
            <a:r>
              <a:rPr lang="en-US" sz="1800" dirty="0">
                <a:solidFill>
                  <a:schemeClr val="bg1"/>
                </a:solidFill>
              </a:rPr>
              <a:t>Be enthusiastic </a:t>
            </a:r>
          </a:p>
          <a:p>
            <a:pPr marL="171450" indent="-171450"/>
            <a:r>
              <a:rPr lang="en-US" sz="1800" dirty="0">
                <a:solidFill>
                  <a:schemeClr val="bg1"/>
                </a:solidFill>
              </a:rPr>
              <a:t>Extend invitations to others </a:t>
            </a:r>
          </a:p>
          <a:p>
            <a:pPr marL="171450" indent="-171450"/>
            <a:r>
              <a:rPr lang="en-US" sz="1800" dirty="0">
                <a:solidFill>
                  <a:schemeClr val="bg1"/>
                </a:solidFill>
              </a:rPr>
              <a:t>Share your knowledge</a:t>
            </a:r>
          </a:p>
          <a:p>
            <a:pPr marL="171450" indent="-171450"/>
            <a:r>
              <a:rPr lang="en-US" sz="1800" dirty="0">
                <a:solidFill>
                  <a:schemeClr val="bg1"/>
                </a:solidFill>
              </a:rPr>
              <a:t>Get others' opinions</a:t>
            </a:r>
          </a:p>
          <a:p>
            <a:pPr marL="171450" indent="-171450"/>
            <a:r>
              <a:rPr lang="en-US" sz="1800" dirty="0">
                <a:solidFill>
                  <a:schemeClr val="bg1"/>
                </a:solidFill>
              </a:rPr>
              <a:t>Practice public speaking </a:t>
            </a:r>
          </a:p>
          <a:p>
            <a:endParaRPr lang="en-US" dirty="0">
              <a:solidFill>
                <a:schemeClr val="bg1"/>
              </a:solidFill>
            </a:endParaRPr>
          </a:p>
        </p:txBody>
      </p:sp>
      <p:sp>
        <p:nvSpPr>
          <p:cNvPr id="5" name="Text Placeholder 4"/>
          <p:cNvSpPr>
            <a:spLocks noGrp="1"/>
          </p:cNvSpPr>
          <p:nvPr>
            <p:ph type="body" sz="quarter" idx="3"/>
          </p:nvPr>
        </p:nvSpPr>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925900" y="3132666"/>
            <a:ext cx="4580299" cy="3086019"/>
          </a:xfrm>
        </p:spPr>
        <p:txBody>
          <a:bodyPr>
            <a:noAutofit/>
          </a:bodyPr>
          <a:lstStyle/>
          <a:p>
            <a:pPr marL="171450" indent="-171450"/>
            <a:r>
              <a:rPr lang="en-US" sz="1800" dirty="0">
                <a:solidFill>
                  <a:schemeClr val="bg1"/>
                </a:solidFill>
              </a:rPr>
              <a:t>Work alone</a:t>
            </a:r>
          </a:p>
          <a:p>
            <a:pPr marL="171450" indent="-171450"/>
            <a:r>
              <a:rPr lang="en-US" sz="1800" dirty="0">
                <a:solidFill>
                  <a:schemeClr val="bg1"/>
                </a:solidFill>
              </a:rPr>
              <a:t>Let others talk</a:t>
            </a:r>
          </a:p>
          <a:p>
            <a:pPr marL="171450" indent="-171450"/>
            <a:r>
              <a:rPr lang="en-US" sz="1800" dirty="0">
                <a:solidFill>
                  <a:schemeClr val="bg1"/>
                </a:solidFill>
              </a:rPr>
              <a:t>Focus</a:t>
            </a:r>
          </a:p>
          <a:p>
            <a:pPr marL="171450" indent="-171450"/>
            <a:r>
              <a:rPr lang="en-US" sz="1800" dirty="0">
                <a:solidFill>
                  <a:schemeClr val="bg1"/>
                </a:solidFill>
              </a:rPr>
              <a:t>Let things happen</a:t>
            </a:r>
          </a:p>
          <a:p>
            <a:pPr marL="171450" indent="-171450"/>
            <a:r>
              <a:rPr lang="en-US" sz="1800" dirty="0">
                <a:solidFill>
                  <a:schemeClr val="bg1"/>
                </a:solidFill>
              </a:rPr>
              <a:t>Concentrate on following through</a:t>
            </a:r>
          </a:p>
        </p:txBody>
      </p:sp>
      <p:sp>
        <p:nvSpPr>
          <p:cNvPr id="6" name="Rectangle 5"/>
          <p:cNvSpPr/>
          <p:nvPr/>
        </p:nvSpPr>
        <p:spPr>
          <a:xfrm>
            <a:off x="595630" y="1948701"/>
            <a:ext cx="10797540" cy="646331"/>
          </a:xfrm>
          <a:prstGeom prst="rect">
            <a:avLst/>
          </a:prstGeom>
        </p:spPr>
        <p:txBody>
          <a:bodyPr wrap="square">
            <a:spAutoFit/>
          </a:bodyPr>
          <a:lstStyle/>
          <a:p>
            <a:pPr algn="ctr"/>
            <a:r>
              <a:rPr lang="en-US" b="1" dirty="0">
                <a:solidFill>
                  <a:schemeClr val="bg1"/>
                </a:solidFill>
                <a:latin typeface="Calibri Light" panose="020F0302020204030204" pitchFamily="34" charset="0"/>
              </a:rPr>
              <a:t>Scenarios in which your </a:t>
            </a:r>
            <a:r>
              <a:rPr lang="en-US" b="1" dirty="0">
                <a:solidFill>
                  <a:srgbClr val="0070C0"/>
                </a:solidFill>
                <a:latin typeface="Calibri Light" panose="020F0302020204030204" pitchFamily="34" charset="0"/>
              </a:rPr>
              <a:t>Influence factor </a:t>
            </a:r>
            <a:r>
              <a:rPr lang="en-US" b="1" dirty="0">
                <a:solidFill>
                  <a:schemeClr val="bg1"/>
                </a:solidFill>
                <a:latin typeface="Calibri Light" panose="020F0302020204030204" pitchFamily="34" charset="0"/>
              </a:rPr>
              <a:t>is important- Communicating, Motivating, Working with others</a:t>
            </a:r>
            <a:endParaRPr lang="en-US" dirty="0">
              <a:solidFill>
                <a:schemeClr val="bg1"/>
              </a:solidFill>
              <a:latin typeface="Calibri Light" panose="020F0302020204030204" pitchFamily="34" charset="0"/>
            </a:endParaRPr>
          </a:p>
          <a:p>
            <a:endParaRPr lang="en-US" dirty="0">
              <a:solidFill>
                <a:schemeClr val="bg1"/>
              </a:solidFill>
              <a:latin typeface="Calibri Light" panose="020F0302020204030204" pitchFamily="34" charset="0"/>
            </a:endParaRPr>
          </a:p>
        </p:txBody>
      </p:sp>
      <p:cxnSp>
        <p:nvCxnSpPr>
          <p:cNvPr id="9" name="Straight Connector 8"/>
          <p:cNvCxnSpPr/>
          <p:nvPr/>
        </p:nvCxnSpPr>
        <p:spPr>
          <a:xfrm>
            <a:off x="5994400" y="2830133"/>
            <a:ext cx="0" cy="2583839"/>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2647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Calibri" panose="020F0502020204030204" pitchFamily="34" charset="0"/>
              </a:rPr>
              <a:t>Steadiness</a:t>
            </a:r>
          </a:p>
        </p:txBody>
      </p:sp>
      <p:sp>
        <p:nvSpPr>
          <p:cNvPr id="3" name="Text Placeholder 2"/>
          <p:cNvSpPr>
            <a:spLocks noGrp="1"/>
          </p:cNvSpPr>
          <p:nvPr>
            <p:ph type="body" idx="1"/>
          </p:nvPr>
        </p:nvSpPr>
        <p:spPr>
          <a:xfrm>
            <a:off x="937269" y="2610148"/>
            <a:ext cx="5079991" cy="823912"/>
          </a:xfrm>
        </p:spPr>
        <p:txBody>
          <a:bodyPr/>
          <a:lstStyle/>
          <a:p>
            <a:pPr algn="ctr"/>
            <a:r>
              <a:rPr lang="en-US" dirty="0">
                <a:solidFill>
                  <a:schemeClr val="bg1"/>
                </a:solidFill>
              </a:rPr>
              <a:t>Dial Up </a:t>
            </a:r>
          </a:p>
        </p:txBody>
      </p:sp>
      <p:sp>
        <p:nvSpPr>
          <p:cNvPr id="4" name="Content Placeholder 3"/>
          <p:cNvSpPr>
            <a:spLocks noGrp="1"/>
          </p:cNvSpPr>
          <p:nvPr>
            <p:ph sz="half" idx="2"/>
          </p:nvPr>
        </p:nvSpPr>
        <p:spPr>
          <a:xfrm>
            <a:off x="708660" y="3559012"/>
            <a:ext cx="5311775" cy="3086019"/>
          </a:xfrm>
        </p:spPr>
        <p:txBody>
          <a:bodyPr>
            <a:normAutofit/>
          </a:bodyPr>
          <a:lstStyle/>
          <a:p>
            <a:pPr marL="171450" indent="-171450"/>
            <a:r>
              <a:rPr lang="en-US" sz="1800" dirty="0">
                <a:solidFill>
                  <a:schemeClr val="bg1"/>
                </a:solidFill>
              </a:rPr>
              <a:t>What are some ways you can Dial Up your Steadiness?</a:t>
            </a:r>
          </a:p>
          <a:p>
            <a:pPr marL="171450" indent="-171450"/>
            <a:r>
              <a:rPr lang="en-US" sz="1800" dirty="0">
                <a:solidFill>
                  <a:schemeClr val="bg1"/>
                </a:solidFill>
              </a:rPr>
              <a:t>When may this be applicable?</a:t>
            </a:r>
          </a:p>
          <a:p>
            <a:endParaRPr lang="en-US" dirty="0">
              <a:solidFill>
                <a:schemeClr val="bg1"/>
              </a:solidFill>
            </a:endParaRPr>
          </a:p>
        </p:txBody>
      </p:sp>
      <p:sp>
        <p:nvSpPr>
          <p:cNvPr id="5" name="Text Placeholder 4"/>
          <p:cNvSpPr>
            <a:spLocks noGrp="1"/>
          </p:cNvSpPr>
          <p:nvPr>
            <p:ph type="body" sz="quarter" idx="3"/>
          </p:nvPr>
        </p:nvSpPr>
        <p:spPr>
          <a:xfrm>
            <a:off x="6423660" y="2610148"/>
            <a:ext cx="5105400" cy="823912"/>
          </a:xfrm>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195060" y="3559012"/>
            <a:ext cx="5334000" cy="3086019"/>
          </a:xfrm>
        </p:spPr>
        <p:txBody>
          <a:bodyPr>
            <a:normAutofit/>
          </a:bodyPr>
          <a:lstStyle/>
          <a:p>
            <a:pPr marL="171450" indent="-171450"/>
            <a:r>
              <a:rPr lang="en-US" sz="1800" dirty="0">
                <a:solidFill>
                  <a:schemeClr val="bg1"/>
                </a:solidFill>
              </a:rPr>
              <a:t>What are some ways you can Dial Down your Steadiness?</a:t>
            </a:r>
          </a:p>
          <a:p>
            <a:pPr marL="171450" indent="-171450"/>
            <a:r>
              <a:rPr lang="en-US" sz="1800" dirty="0">
                <a:solidFill>
                  <a:schemeClr val="bg1"/>
                </a:solidFill>
              </a:rPr>
              <a:t>When may this be applicable?</a:t>
            </a:r>
          </a:p>
          <a:p>
            <a:endParaRPr lang="en-US" dirty="0">
              <a:solidFill>
                <a:schemeClr val="bg1"/>
              </a:solidFill>
            </a:endParaRPr>
          </a:p>
        </p:txBody>
      </p:sp>
      <p:sp>
        <p:nvSpPr>
          <p:cNvPr id="6" name="Rectangle 5"/>
          <p:cNvSpPr/>
          <p:nvPr/>
        </p:nvSpPr>
        <p:spPr>
          <a:xfrm>
            <a:off x="708660" y="1901341"/>
            <a:ext cx="10797540" cy="646331"/>
          </a:xfrm>
          <a:prstGeom prst="rect">
            <a:avLst/>
          </a:prstGeom>
        </p:spPr>
        <p:txBody>
          <a:bodyPr wrap="square">
            <a:spAutoFit/>
          </a:bodyPr>
          <a:lstStyle/>
          <a:p>
            <a:r>
              <a:rPr lang="en-US" b="1" dirty="0">
                <a:solidFill>
                  <a:srgbClr val="008000"/>
                </a:solidFill>
                <a:latin typeface="Calibri Light" panose="020F0302020204030204" pitchFamily="34" charset="0"/>
              </a:rPr>
              <a:t>Steadiness:</a:t>
            </a:r>
            <a:r>
              <a:rPr lang="en-US" dirty="0">
                <a:solidFill>
                  <a:schemeClr val="bg1"/>
                </a:solidFill>
                <a:latin typeface="Calibri Light" panose="020F0302020204030204" pitchFamily="34" charset="0"/>
              </a:rPr>
              <a:t> Your need for </a:t>
            </a:r>
            <a:r>
              <a:rPr lang="en-US" b="1" dirty="0">
                <a:solidFill>
                  <a:srgbClr val="008000"/>
                </a:solidFill>
                <a:latin typeface="Calibri Light" panose="020F0302020204030204" pitchFamily="34" charset="0"/>
              </a:rPr>
              <a:t>planning</a:t>
            </a:r>
            <a:r>
              <a:rPr lang="en-US" dirty="0">
                <a:solidFill>
                  <a:schemeClr val="bg1"/>
                </a:solidFill>
                <a:latin typeface="Calibri Light" panose="020F0302020204030204" pitchFamily="34" charset="0"/>
              </a:rPr>
              <a:t> and your source of </a:t>
            </a:r>
            <a:r>
              <a:rPr lang="en-US" b="1" dirty="0">
                <a:solidFill>
                  <a:srgbClr val="008000"/>
                </a:solidFill>
                <a:latin typeface="Calibri Light" panose="020F0302020204030204" pitchFamily="34" charset="0"/>
              </a:rPr>
              <a:t>thoughtfulness</a:t>
            </a:r>
            <a:r>
              <a:rPr lang="en-US" dirty="0">
                <a:solidFill>
                  <a:schemeClr val="bg1"/>
                </a:solidFill>
                <a:latin typeface="Calibri Light" panose="020F0302020204030204" pitchFamily="34" charset="0"/>
              </a:rPr>
              <a:t>. When you are being </a:t>
            </a:r>
            <a:r>
              <a:rPr lang="en-US" b="1" dirty="0">
                <a:solidFill>
                  <a:srgbClr val="008000"/>
                </a:solidFill>
                <a:latin typeface="Calibri Light" panose="020F0302020204030204" pitchFamily="34" charset="0"/>
              </a:rPr>
              <a:t>strategic</a:t>
            </a:r>
            <a:r>
              <a:rPr lang="en-US" dirty="0">
                <a:solidFill>
                  <a:schemeClr val="bg1"/>
                </a:solidFill>
                <a:latin typeface="Calibri Light" panose="020F0302020204030204" pitchFamily="34" charset="0"/>
              </a:rPr>
              <a:t> or </a:t>
            </a:r>
            <a:r>
              <a:rPr lang="en-US" b="1" dirty="0">
                <a:solidFill>
                  <a:srgbClr val="008000"/>
                </a:solidFill>
                <a:latin typeface="Calibri Light" panose="020F0302020204030204" pitchFamily="34" charset="0"/>
              </a:rPr>
              <a:t>go out of your way to help someone</a:t>
            </a:r>
            <a:r>
              <a:rPr lang="en-US" dirty="0">
                <a:solidFill>
                  <a:schemeClr val="bg1"/>
                </a:solidFill>
                <a:latin typeface="Calibri Light" panose="020F0302020204030204" pitchFamily="34" charset="0"/>
              </a:rPr>
              <a:t>, you are using your </a:t>
            </a:r>
            <a:r>
              <a:rPr lang="en-US" b="1" dirty="0">
                <a:solidFill>
                  <a:srgbClr val="008000"/>
                </a:solidFill>
                <a:latin typeface="Calibri Light" panose="020F0302020204030204" pitchFamily="34" charset="0"/>
              </a:rPr>
              <a:t>'S' factor</a:t>
            </a:r>
            <a:r>
              <a:rPr lang="en-US" dirty="0">
                <a:solidFill>
                  <a:schemeClr val="bg1"/>
                </a:solidFill>
                <a:latin typeface="Calibri Light" panose="020F0302020204030204" pitchFamily="34" charset="0"/>
              </a:rPr>
              <a:t>. </a:t>
            </a:r>
          </a:p>
        </p:txBody>
      </p:sp>
    </p:spTree>
    <p:extLst>
      <p:ext uri="{BB962C8B-B14F-4D97-AF65-F5344CB8AC3E}">
        <p14:creationId xmlns:p14="http://schemas.microsoft.com/office/powerpoint/2010/main" val="3812403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latin typeface="Calibri" panose="020F0502020204030204" pitchFamily="34" charset="0"/>
              </a:rPr>
              <a:t>Steadiness</a:t>
            </a:r>
          </a:p>
        </p:txBody>
      </p:sp>
      <p:sp>
        <p:nvSpPr>
          <p:cNvPr id="3" name="Text Placeholder 2"/>
          <p:cNvSpPr>
            <a:spLocks noGrp="1"/>
          </p:cNvSpPr>
          <p:nvPr>
            <p:ph type="body" idx="1"/>
          </p:nvPr>
        </p:nvSpPr>
        <p:spPr/>
        <p:txBody>
          <a:bodyPr/>
          <a:lstStyle/>
          <a:p>
            <a:pPr algn="ctr"/>
            <a:r>
              <a:rPr lang="en-US" dirty="0">
                <a:solidFill>
                  <a:schemeClr val="bg1"/>
                </a:solidFill>
              </a:rPr>
              <a:t>Dial Up </a:t>
            </a:r>
          </a:p>
        </p:txBody>
      </p:sp>
      <p:sp>
        <p:nvSpPr>
          <p:cNvPr id="4" name="Content Placeholder 3"/>
          <p:cNvSpPr>
            <a:spLocks noGrp="1"/>
          </p:cNvSpPr>
          <p:nvPr>
            <p:ph sz="half" idx="2"/>
          </p:nvPr>
        </p:nvSpPr>
        <p:spPr>
          <a:xfrm>
            <a:off x="1370975" y="3168134"/>
            <a:ext cx="4166857" cy="3086019"/>
          </a:xfrm>
        </p:spPr>
        <p:txBody>
          <a:bodyPr>
            <a:normAutofit/>
          </a:bodyPr>
          <a:lstStyle/>
          <a:p>
            <a:pPr marL="171450" indent="-171450">
              <a:spcAft>
                <a:spcPts val="200"/>
              </a:spcAft>
            </a:pPr>
            <a:r>
              <a:rPr lang="en-US" sz="1800" dirty="0">
                <a:solidFill>
                  <a:schemeClr val="bg1"/>
                </a:solidFill>
              </a:rPr>
              <a:t>Focus on planning</a:t>
            </a:r>
          </a:p>
          <a:p>
            <a:pPr marL="171450" indent="-171450">
              <a:spcAft>
                <a:spcPts val="200"/>
              </a:spcAft>
            </a:pPr>
            <a:r>
              <a:rPr lang="en-US" sz="1800" dirty="0">
                <a:solidFill>
                  <a:schemeClr val="bg1"/>
                </a:solidFill>
              </a:rPr>
              <a:t>Stick to the plan</a:t>
            </a:r>
          </a:p>
          <a:p>
            <a:pPr marL="171450" indent="-171450">
              <a:spcAft>
                <a:spcPts val="200"/>
              </a:spcAft>
            </a:pPr>
            <a:r>
              <a:rPr lang="en-US" sz="1800" dirty="0">
                <a:solidFill>
                  <a:schemeClr val="bg1"/>
                </a:solidFill>
              </a:rPr>
              <a:t>Speak with purpose</a:t>
            </a:r>
          </a:p>
          <a:p>
            <a:pPr marL="171450" indent="-171450">
              <a:spcAft>
                <a:spcPts val="200"/>
              </a:spcAft>
            </a:pPr>
            <a:r>
              <a:rPr lang="en-US" sz="1800" dirty="0">
                <a:solidFill>
                  <a:schemeClr val="bg1"/>
                </a:solidFill>
              </a:rPr>
              <a:t>Focus on building trust</a:t>
            </a:r>
          </a:p>
          <a:p>
            <a:pPr marL="171450" indent="-171450">
              <a:spcAft>
                <a:spcPts val="200"/>
              </a:spcAft>
            </a:pPr>
            <a:r>
              <a:rPr lang="en-US" sz="1800" dirty="0">
                <a:solidFill>
                  <a:schemeClr val="bg1"/>
                </a:solidFill>
              </a:rPr>
              <a:t>Eliminate distractions </a:t>
            </a:r>
          </a:p>
          <a:p>
            <a:endParaRPr lang="en-US" dirty="0">
              <a:solidFill>
                <a:schemeClr val="bg1"/>
              </a:solidFill>
            </a:endParaRPr>
          </a:p>
        </p:txBody>
      </p:sp>
      <p:sp>
        <p:nvSpPr>
          <p:cNvPr id="5" name="Text Placeholder 4"/>
          <p:cNvSpPr>
            <a:spLocks noGrp="1"/>
          </p:cNvSpPr>
          <p:nvPr>
            <p:ph type="body" sz="quarter" idx="3"/>
          </p:nvPr>
        </p:nvSpPr>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885160" y="3168134"/>
            <a:ext cx="4136679" cy="3086019"/>
          </a:xfrm>
        </p:spPr>
        <p:txBody>
          <a:bodyPr>
            <a:normAutofit/>
          </a:bodyPr>
          <a:lstStyle/>
          <a:p>
            <a:pPr marL="171450" indent="-171450">
              <a:spcAft>
                <a:spcPts val="200"/>
              </a:spcAft>
            </a:pPr>
            <a:r>
              <a:rPr lang="en-US" sz="1800" dirty="0">
                <a:solidFill>
                  <a:schemeClr val="bg1"/>
                </a:solidFill>
              </a:rPr>
              <a:t>Be efficient </a:t>
            </a:r>
          </a:p>
          <a:p>
            <a:pPr marL="171450" indent="-171450">
              <a:spcAft>
                <a:spcPts val="200"/>
              </a:spcAft>
            </a:pPr>
            <a:r>
              <a:rPr lang="en-US" sz="1800" dirty="0">
                <a:solidFill>
                  <a:schemeClr val="bg1"/>
                </a:solidFill>
              </a:rPr>
              <a:t>Forgive and forget </a:t>
            </a:r>
          </a:p>
          <a:p>
            <a:pPr marL="171450" indent="-171450">
              <a:spcAft>
                <a:spcPts val="200"/>
              </a:spcAft>
            </a:pPr>
            <a:r>
              <a:rPr lang="en-US" sz="1800" dirty="0">
                <a:solidFill>
                  <a:schemeClr val="bg1"/>
                </a:solidFill>
              </a:rPr>
              <a:t>Try something new </a:t>
            </a:r>
          </a:p>
          <a:p>
            <a:pPr marL="171450" indent="-171450">
              <a:spcAft>
                <a:spcPts val="200"/>
              </a:spcAft>
            </a:pPr>
            <a:r>
              <a:rPr lang="en-US" sz="1800" dirty="0">
                <a:solidFill>
                  <a:schemeClr val="bg1"/>
                </a:solidFill>
              </a:rPr>
              <a:t>Take a calculated risk </a:t>
            </a:r>
          </a:p>
          <a:p>
            <a:pPr marL="171450" indent="-171450">
              <a:spcAft>
                <a:spcPts val="200"/>
              </a:spcAft>
            </a:pPr>
            <a:r>
              <a:rPr lang="en-US" sz="1800" dirty="0">
                <a:solidFill>
                  <a:schemeClr val="bg1"/>
                </a:solidFill>
              </a:rPr>
              <a:t>Be flexible </a:t>
            </a:r>
          </a:p>
          <a:p>
            <a:pPr marL="0" indent="0">
              <a:buNone/>
            </a:pPr>
            <a:endParaRPr lang="en-US" dirty="0">
              <a:solidFill>
                <a:schemeClr val="bg1"/>
              </a:solidFill>
            </a:endParaRPr>
          </a:p>
        </p:txBody>
      </p:sp>
      <p:sp>
        <p:nvSpPr>
          <p:cNvPr id="6" name="Rectangle 5"/>
          <p:cNvSpPr/>
          <p:nvPr/>
        </p:nvSpPr>
        <p:spPr>
          <a:xfrm>
            <a:off x="708660" y="1872734"/>
            <a:ext cx="10797540" cy="369332"/>
          </a:xfrm>
          <a:prstGeom prst="rect">
            <a:avLst/>
          </a:prstGeom>
        </p:spPr>
        <p:txBody>
          <a:bodyPr wrap="square">
            <a:spAutoFit/>
          </a:bodyPr>
          <a:lstStyle/>
          <a:p>
            <a:pPr algn="ctr"/>
            <a:r>
              <a:rPr lang="en-US" b="1" dirty="0">
                <a:solidFill>
                  <a:schemeClr val="bg1"/>
                </a:solidFill>
                <a:latin typeface="Calibri Light" panose="020F0302020204030204" pitchFamily="34" charset="0"/>
              </a:rPr>
              <a:t>Scenarios in which your </a:t>
            </a:r>
            <a:r>
              <a:rPr lang="en-US" b="1" dirty="0">
                <a:solidFill>
                  <a:srgbClr val="008000"/>
                </a:solidFill>
                <a:latin typeface="Calibri Light" panose="020F0302020204030204" pitchFamily="34" charset="0"/>
              </a:rPr>
              <a:t>Steadiness factor </a:t>
            </a:r>
            <a:r>
              <a:rPr lang="en-US" b="1" dirty="0">
                <a:solidFill>
                  <a:schemeClr val="bg1"/>
                </a:solidFill>
                <a:latin typeface="Calibri Light" panose="020F0302020204030204" pitchFamily="34" charset="0"/>
              </a:rPr>
              <a:t>is important- Strategizing, Building Relationships, Planning</a:t>
            </a:r>
            <a:endParaRPr lang="en-US" dirty="0">
              <a:solidFill>
                <a:schemeClr val="bg1"/>
              </a:solidFill>
              <a:latin typeface="Calibri Light" panose="020F0302020204030204" pitchFamily="34" charset="0"/>
            </a:endParaRPr>
          </a:p>
        </p:txBody>
      </p:sp>
      <p:cxnSp>
        <p:nvCxnSpPr>
          <p:cNvPr id="10" name="Straight Connector 9"/>
          <p:cNvCxnSpPr/>
          <p:nvPr/>
        </p:nvCxnSpPr>
        <p:spPr>
          <a:xfrm flipH="1">
            <a:off x="5857592" y="3007714"/>
            <a:ext cx="18107" cy="2913252"/>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4542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7DB3F"/>
                </a:solidFill>
                <a:latin typeface="Calibri" panose="020F0502020204030204" pitchFamily="34" charset="0"/>
              </a:rPr>
              <a:t>Compliance</a:t>
            </a:r>
          </a:p>
        </p:txBody>
      </p:sp>
      <p:sp>
        <p:nvSpPr>
          <p:cNvPr id="3" name="Text Placeholder 2"/>
          <p:cNvSpPr>
            <a:spLocks noGrp="1"/>
          </p:cNvSpPr>
          <p:nvPr>
            <p:ph type="body" idx="1"/>
          </p:nvPr>
        </p:nvSpPr>
        <p:spPr>
          <a:xfrm>
            <a:off x="914409" y="2717956"/>
            <a:ext cx="5079991" cy="823912"/>
          </a:xfrm>
        </p:spPr>
        <p:txBody>
          <a:bodyPr/>
          <a:lstStyle/>
          <a:p>
            <a:pPr algn="ctr"/>
            <a:r>
              <a:rPr lang="en-US" dirty="0">
                <a:solidFill>
                  <a:schemeClr val="bg1"/>
                </a:solidFill>
              </a:rPr>
              <a:t>Dial Up </a:t>
            </a:r>
          </a:p>
        </p:txBody>
      </p:sp>
      <p:sp>
        <p:nvSpPr>
          <p:cNvPr id="4" name="Content Placeholder 3"/>
          <p:cNvSpPr>
            <a:spLocks noGrp="1"/>
          </p:cNvSpPr>
          <p:nvPr>
            <p:ph sz="half" idx="2"/>
          </p:nvPr>
        </p:nvSpPr>
        <p:spPr>
          <a:xfrm>
            <a:off x="685800" y="3666820"/>
            <a:ext cx="5311775" cy="3086019"/>
          </a:xfrm>
        </p:spPr>
        <p:txBody>
          <a:bodyPr>
            <a:normAutofit/>
          </a:bodyPr>
          <a:lstStyle/>
          <a:p>
            <a:pPr marL="171450" indent="-171450"/>
            <a:r>
              <a:rPr lang="en-US" sz="1800" dirty="0">
                <a:solidFill>
                  <a:schemeClr val="bg1"/>
                </a:solidFill>
              </a:rPr>
              <a:t>What are some ways you can Dial Up your Compliance?</a:t>
            </a:r>
          </a:p>
          <a:p>
            <a:pPr marL="171450" indent="-171450"/>
            <a:r>
              <a:rPr lang="en-US" sz="1800" dirty="0">
                <a:solidFill>
                  <a:schemeClr val="bg1"/>
                </a:solidFill>
              </a:rPr>
              <a:t>When may this be applicable?</a:t>
            </a:r>
          </a:p>
          <a:p>
            <a:endParaRPr lang="en-US" dirty="0">
              <a:solidFill>
                <a:schemeClr val="bg1"/>
              </a:solidFill>
            </a:endParaRPr>
          </a:p>
        </p:txBody>
      </p:sp>
      <p:sp>
        <p:nvSpPr>
          <p:cNvPr id="5" name="Text Placeholder 4"/>
          <p:cNvSpPr>
            <a:spLocks noGrp="1"/>
          </p:cNvSpPr>
          <p:nvPr>
            <p:ph type="body" sz="quarter" idx="3"/>
          </p:nvPr>
        </p:nvSpPr>
        <p:spPr>
          <a:xfrm>
            <a:off x="6400800" y="2717956"/>
            <a:ext cx="5105400" cy="823912"/>
          </a:xfrm>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172200" y="3666820"/>
            <a:ext cx="5334000" cy="3086019"/>
          </a:xfrm>
        </p:spPr>
        <p:txBody>
          <a:bodyPr>
            <a:normAutofit/>
          </a:bodyPr>
          <a:lstStyle/>
          <a:p>
            <a:pPr marL="171450" indent="-171450"/>
            <a:r>
              <a:rPr lang="en-US" sz="1800" dirty="0">
                <a:solidFill>
                  <a:schemeClr val="bg1"/>
                </a:solidFill>
              </a:rPr>
              <a:t>What are some ways you can Dial Down your Compliance?</a:t>
            </a:r>
          </a:p>
          <a:p>
            <a:pPr marL="171450" indent="-171450"/>
            <a:r>
              <a:rPr lang="en-US" sz="1800" dirty="0">
                <a:solidFill>
                  <a:schemeClr val="bg1"/>
                </a:solidFill>
              </a:rPr>
              <a:t>When may this be applicable?</a:t>
            </a:r>
          </a:p>
          <a:p>
            <a:endParaRPr lang="en-US" dirty="0">
              <a:solidFill>
                <a:schemeClr val="bg1"/>
              </a:solidFill>
            </a:endParaRPr>
          </a:p>
        </p:txBody>
      </p:sp>
      <p:sp>
        <p:nvSpPr>
          <p:cNvPr id="6" name="Rectangle 5"/>
          <p:cNvSpPr/>
          <p:nvPr/>
        </p:nvSpPr>
        <p:spPr>
          <a:xfrm>
            <a:off x="708660" y="2057400"/>
            <a:ext cx="10797540" cy="646331"/>
          </a:xfrm>
          <a:prstGeom prst="rect">
            <a:avLst/>
          </a:prstGeom>
        </p:spPr>
        <p:txBody>
          <a:bodyPr wrap="square">
            <a:spAutoFit/>
          </a:bodyPr>
          <a:lstStyle/>
          <a:p>
            <a:r>
              <a:rPr lang="en-US" b="1" dirty="0">
                <a:solidFill>
                  <a:srgbClr val="CACF01"/>
                </a:solidFill>
                <a:latin typeface="Calibri Light" panose="020F0302020204030204" pitchFamily="34" charset="0"/>
              </a:rPr>
              <a:t>Compliance:</a:t>
            </a:r>
            <a:r>
              <a:rPr lang="en-US" dirty="0">
                <a:solidFill>
                  <a:schemeClr val="bg1"/>
                </a:solidFill>
                <a:latin typeface="Calibri Light" panose="020F0302020204030204" pitchFamily="34" charset="0"/>
              </a:rPr>
              <a:t> Your need for </a:t>
            </a:r>
            <a:r>
              <a:rPr lang="en-US" b="1" dirty="0">
                <a:solidFill>
                  <a:srgbClr val="CACF01"/>
                </a:solidFill>
                <a:latin typeface="Calibri Light" panose="020F0302020204030204" pitchFamily="34" charset="0"/>
              </a:rPr>
              <a:t>structure</a:t>
            </a:r>
            <a:r>
              <a:rPr lang="en-US" dirty="0">
                <a:solidFill>
                  <a:schemeClr val="bg1"/>
                </a:solidFill>
                <a:latin typeface="Calibri Light" panose="020F0302020204030204" pitchFamily="34" charset="0"/>
              </a:rPr>
              <a:t> and your source of </a:t>
            </a:r>
            <a:r>
              <a:rPr lang="en-US" b="1" dirty="0">
                <a:solidFill>
                  <a:srgbClr val="CACF01"/>
                </a:solidFill>
                <a:latin typeface="Calibri Light" panose="020F0302020204030204" pitchFamily="34" charset="0"/>
              </a:rPr>
              <a:t>organization</a:t>
            </a:r>
            <a:r>
              <a:rPr lang="en-US" dirty="0">
                <a:solidFill>
                  <a:schemeClr val="bg1"/>
                </a:solidFill>
                <a:latin typeface="Calibri Light" panose="020F0302020204030204" pitchFamily="34" charset="0"/>
              </a:rPr>
              <a:t>. When you become </a:t>
            </a:r>
            <a:r>
              <a:rPr lang="en-US" b="1" dirty="0">
                <a:solidFill>
                  <a:srgbClr val="CACF01"/>
                </a:solidFill>
                <a:latin typeface="Calibri Light" panose="020F0302020204030204" pitchFamily="34" charset="0"/>
              </a:rPr>
              <a:t>extremely focused on completing your tasks</a:t>
            </a:r>
            <a:r>
              <a:rPr lang="en-US" dirty="0">
                <a:solidFill>
                  <a:schemeClr val="bg1"/>
                </a:solidFill>
                <a:latin typeface="Calibri Light" panose="020F0302020204030204" pitchFamily="34" charset="0"/>
              </a:rPr>
              <a:t>, you are using your 'C' factor. </a:t>
            </a:r>
          </a:p>
        </p:txBody>
      </p:sp>
    </p:spTree>
    <p:extLst>
      <p:ext uri="{BB962C8B-B14F-4D97-AF65-F5344CB8AC3E}">
        <p14:creationId xmlns:p14="http://schemas.microsoft.com/office/powerpoint/2010/main" val="28832279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D7DB3F"/>
                </a:solidFill>
                <a:latin typeface="Calibri" panose="020F0502020204030204" pitchFamily="34" charset="0"/>
              </a:rPr>
              <a:t>Compliance</a:t>
            </a:r>
          </a:p>
        </p:txBody>
      </p:sp>
      <p:sp>
        <p:nvSpPr>
          <p:cNvPr id="3" name="Text Placeholder 2"/>
          <p:cNvSpPr>
            <a:spLocks noGrp="1"/>
          </p:cNvSpPr>
          <p:nvPr>
            <p:ph type="body" idx="1"/>
          </p:nvPr>
        </p:nvSpPr>
        <p:spPr/>
        <p:txBody>
          <a:bodyPr/>
          <a:lstStyle/>
          <a:p>
            <a:pPr algn="ctr"/>
            <a:r>
              <a:rPr lang="en-US" dirty="0">
                <a:solidFill>
                  <a:schemeClr val="bg1"/>
                </a:solidFill>
              </a:rPr>
              <a:t>Dial Up </a:t>
            </a:r>
          </a:p>
        </p:txBody>
      </p:sp>
      <p:sp>
        <p:nvSpPr>
          <p:cNvPr id="4" name="Content Placeholder 3"/>
          <p:cNvSpPr>
            <a:spLocks noGrp="1"/>
          </p:cNvSpPr>
          <p:nvPr>
            <p:ph sz="half" idx="2"/>
          </p:nvPr>
        </p:nvSpPr>
        <p:spPr>
          <a:xfrm>
            <a:off x="1303074" y="3134116"/>
            <a:ext cx="4302659" cy="3086019"/>
          </a:xfrm>
        </p:spPr>
        <p:txBody>
          <a:bodyPr>
            <a:normAutofit/>
          </a:bodyPr>
          <a:lstStyle/>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Prioritize your tasks</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Structure your day </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Know the guidelines </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Outline the boundaries</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Refer to the instructions </a:t>
            </a:r>
          </a:p>
          <a:p>
            <a:endParaRPr lang="en-US" dirty="0">
              <a:solidFill>
                <a:schemeClr val="bg1"/>
              </a:solidFill>
            </a:endParaRPr>
          </a:p>
        </p:txBody>
      </p:sp>
      <p:sp>
        <p:nvSpPr>
          <p:cNvPr id="5" name="Text Placeholder 4"/>
          <p:cNvSpPr>
            <a:spLocks noGrp="1"/>
          </p:cNvSpPr>
          <p:nvPr>
            <p:ph type="body" sz="quarter" idx="3"/>
          </p:nvPr>
        </p:nvSpPr>
        <p:spPr/>
        <p:txBody>
          <a:bodyPr/>
          <a:lstStyle/>
          <a:p>
            <a:pPr algn="ctr"/>
            <a:r>
              <a:rPr lang="en-US" dirty="0">
                <a:solidFill>
                  <a:schemeClr val="bg1"/>
                </a:solidFill>
              </a:rPr>
              <a:t>Dial Down</a:t>
            </a:r>
          </a:p>
        </p:txBody>
      </p:sp>
      <p:sp>
        <p:nvSpPr>
          <p:cNvPr id="7" name="Content Placeholder 6"/>
          <p:cNvSpPr>
            <a:spLocks noGrp="1"/>
          </p:cNvSpPr>
          <p:nvPr>
            <p:ph sz="quarter" idx="4"/>
          </p:nvPr>
        </p:nvSpPr>
        <p:spPr>
          <a:xfrm>
            <a:off x="6765956" y="3114726"/>
            <a:ext cx="4375087" cy="3086019"/>
          </a:xfrm>
        </p:spPr>
        <p:txBody>
          <a:bodyPr>
            <a:normAutofit/>
          </a:bodyPr>
          <a:lstStyle/>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Be open-minded </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Speak up </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Be creative </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Take the initiative</a:t>
            </a:r>
          </a:p>
          <a:p>
            <a:pPr marL="171450" indent="-171450">
              <a:spcAft>
                <a:spcPts val="200"/>
              </a:spcAft>
            </a:pPr>
            <a:r>
              <a:rPr lang="en-US" sz="1800" dirty="0">
                <a:solidFill>
                  <a:schemeClr val="bg1"/>
                </a:solidFill>
                <a:ea typeface="Segoe UI" panose="020B0502040204020203" pitchFamily="34" charset="0"/>
                <a:cs typeface="Segoe UI" panose="020B0502040204020203" pitchFamily="34" charset="0"/>
              </a:rPr>
              <a:t>Look at the big picture </a:t>
            </a:r>
          </a:p>
          <a:p>
            <a:endParaRPr lang="en-US" dirty="0">
              <a:solidFill>
                <a:schemeClr val="bg1"/>
              </a:solidFill>
            </a:endParaRPr>
          </a:p>
        </p:txBody>
      </p:sp>
      <p:sp>
        <p:nvSpPr>
          <p:cNvPr id="6" name="Rectangle 5"/>
          <p:cNvSpPr/>
          <p:nvPr/>
        </p:nvSpPr>
        <p:spPr>
          <a:xfrm>
            <a:off x="773430" y="1935210"/>
            <a:ext cx="10797540" cy="369332"/>
          </a:xfrm>
          <a:prstGeom prst="rect">
            <a:avLst/>
          </a:prstGeom>
        </p:spPr>
        <p:txBody>
          <a:bodyPr wrap="square">
            <a:spAutoFit/>
          </a:bodyPr>
          <a:lstStyle/>
          <a:p>
            <a:pPr algn="ctr"/>
            <a:r>
              <a:rPr lang="en-US" b="1" dirty="0">
                <a:solidFill>
                  <a:schemeClr val="bg1"/>
                </a:solidFill>
                <a:latin typeface="Calibri Light" panose="020F0302020204030204" pitchFamily="34" charset="0"/>
              </a:rPr>
              <a:t>Scenarios in which your </a:t>
            </a:r>
            <a:r>
              <a:rPr lang="en-US" b="1" dirty="0">
                <a:solidFill>
                  <a:srgbClr val="D7DB3F"/>
                </a:solidFill>
                <a:latin typeface="Calibri Light" panose="020F0302020204030204" pitchFamily="34" charset="0"/>
              </a:rPr>
              <a:t>Compliance factor </a:t>
            </a:r>
            <a:r>
              <a:rPr lang="en-US" b="1" dirty="0">
                <a:solidFill>
                  <a:schemeClr val="bg1"/>
                </a:solidFill>
                <a:latin typeface="Calibri Light" panose="020F0302020204030204" pitchFamily="34" charset="0"/>
              </a:rPr>
              <a:t>is important- Organizing, Following the rules, Accuracy</a:t>
            </a:r>
            <a:endParaRPr lang="en-US" dirty="0">
              <a:solidFill>
                <a:schemeClr val="bg1"/>
              </a:solidFill>
              <a:latin typeface="Calibri Light" panose="020F0302020204030204" pitchFamily="34" charset="0"/>
            </a:endParaRPr>
          </a:p>
        </p:txBody>
      </p:sp>
      <p:cxnSp>
        <p:nvCxnSpPr>
          <p:cNvPr id="9" name="Straight Connector 8"/>
          <p:cNvCxnSpPr/>
          <p:nvPr/>
        </p:nvCxnSpPr>
        <p:spPr>
          <a:xfrm>
            <a:off x="5891542" y="3007714"/>
            <a:ext cx="0" cy="2840825"/>
          </a:xfrm>
          <a:prstGeom prst="line">
            <a:avLst/>
          </a:prstGeom>
          <a:ln>
            <a:solidFill>
              <a:srgbClr val="D7DB3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71602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115469" y="2797997"/>
            <a:ext cx="9144000" cy="606923"/>
          </a:xfrm>
          <a:prstGeom prst="rect">
            <a:avLst/>
          </a:prstGeom>
          <a:solidFill>
            <a:schemeClr val="tx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0" name="Rectangle 39"/>
          <p:cNvSpPr/>
          <p:nvPr/>
        </p:nvSpPr>
        <p:spPr>
          <a:xfrm>
            <a:off x="1115469" y="4371930"/>
            <a:ext cx="9144000" cy="606923"/>
          </a:xfrm>
          <a:prstGeom prst="rect">
            <a:avLst/>
          </a:prstGeom>
          <a:solidFill>
            <a:schemeClr val="tx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 name="Rectangle 37"/>
          <p:cNvSpPr/>
          <p:nvPr/>
        </p:nvSpPr>
        <p:spPr>
          <a:xfrm>
            <a:off x="1116626" y="5809603"/>
            <a:ext cx="9144000" cy="606923"/>
          </a:xfrm>
          <a:prstGeom prst="rect">
            <a:avLst/>
          </a:prstGeom>
          <a:solidFill>
            <a:schemeClr val="tx1">
              <a:lumMod val="8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7" name="Rectangle 36"/>
          <p:cNvSpPr/>
          <p:nvPr/>
        </p:nvSpPr>
        <p:spPr>
          <a:xfrm>
            <a:off x="1116626" y="5134710"/>
            <a:ext cx="9144000" cy="606923"/>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6" name="Rectangle 35"/>
          <p:cNvSpPr/>
          <p:nvPr/>
        </p:nvSpPr>
        <p:spPr>
          <a:xfrm>
            <a:off x="1115469" y="3574992"/>
            <a:ext cx="9144000" cy="606923"/>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 name="Rectangle 34"/>
          <p:cNvSpPr/>
          <p:nvPr/>
        </p:nvSpPr>
        <p:spPr>
          <a:xfrm>
            <a:off x="1115469" y="2094942"/>
            <a:ext cx="9144000" cy="606923"/>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578028" y="465773"/>
            <a:ext cx="8610600" cy="1293028"/>
          </a:xfrm>
        </p:spPr>
        <p:txBody>
          <a:bodyPr>
            <a:normAutofit/>
          </a:bodyPr>
          <a:lstStyle/>
          <a:p>
            <a:pPr algn="ctr"/>
            <a:r>
              <a:rPr lang="en-US" sz="4400" b="1" dirty="0">
                <a:solidFill>
                  <a:schemeClr val="bg1"/>
                </a:solidFill>
                <a:latin typeface="Segoe UI Semibold" panose="020B0702040204020203" pitchFamily="34" charset="0"/>
                <a:ea typeface="Segoe UI" panose="020B0502040204020203" pitchFamily="34" charset="0"/>
                <a:cs typeface="Segoe UI" panose="020B0502040204020203" pitchFamily="34" charset="0"/>
              </a:rPr>
              <a:t>Sub-factor</a:t>
            </a:r>
            <a:r>
              <a:rPr lang="en-US" sz="6000" b="1" dirty="0">
                <a:solidFill>
                  <a:schemeClr val="bg1"/>
                </a:solidFill>
              </a:rPr>
              <a:t> </a:t>
            </a:r>
            <a:r>
              <a:rPr lang="en-US" sz="4400" b="1" dirty="0">
                <a:solidFill>
                  <a:schemeClr val="bg1"/>
                </a:solidFill>
                <a:latin typeface="Segoe UI Semibold" panose="020B0702040204020203" pitchFamily="34" charset="0"/>
                <a:ea typeface="Segoe UI" panose="020B0502040204020203" pitchFamily="34" charset="0"/>
                <a:cs typeface="Segoe UI" panose="020B0502040204020203" pitchFamily="34" charset="0"/>
              </a:rPr>
              <a:t>Spectrums</a:t>
            </a:r>
          </a:p>
        </p:txBody>
      </p:sp>
      <p:sp>
        <p:nvSpPr>
          <p:cNvPr id="7" name="TextBox 6"/>
          <p:cNvSpPr txBox="1"/>
          <p:nvPr/>
        </p:nvSpPr>
        <p:spPr>
          <a:xfrm>
            <a:off x="2416010" y="2181495"/>
            <a:ext cx="781812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Efficiency                          Friendliness</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8" name="Left-Right Arrow 7"/>
          <p:cNvSpPr/>
          <p:nvPr/>
        </p:nvSpPr>
        <p:spPr>
          <a:xfrm>
            <a:off x="5509122" y="2266592"/>
            <a:ext cx="1600200" cy="218420"/>
          </a:xfrm>
          <a:prstGeom prst="leftRightArrow">
            <a:avLst/>
          </a:prstGeom>
          <a:gradFill>
            <a:gsLst>
              <a:gs pos="100000">
                <a:srgbClr val="C00000"/>
              </a:gs>
              <a:gs pos="0">
                <a:srgbClr val="003399"/>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extBox 8"/>
          <p:cNvSpPr txBox="1"/>
          <p:nvPr/>
        </p:nvSpPr>
        <p:spPr>
          <a:xfrm>
            <a:off x="2416010" y="2928130"/>
            <a:ext cx="693420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Self-motivation                          Patience</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0" name="Left-Right Arrow 9"/>
          <p:cNvSpPr/>
          <p:nvPr/>
        </p:nvSpPr>
        <p:spPr>
          <a:xfrm>
            <a:off x="5498119" y="3027374"/>
            <a:ext cx="1611205" cy="218420"/>
          </a:xfrm>
          <a:prstGeom prst="leftRightArrow">
            <a:avLst/>
          </a:prstGeom>
          <a:gradFill>
            <a:gsLst>
              <a:gs pos="100000">
                <a:srgbClr val="C00000"/>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2416010" y="3642330"/>
            <a:ext cx="777240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Independence                          Cooperativeness</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2" name="Left-Right Arrow 11"/>
          <p:cNvSpPr/>
          <p:nvPr/>
        </p:nvSpPr>
        <p:spPr>
          <a:xfrm>
            <a:off x="5498118" y="3778649"/>
            <a:ext cx="1611205" cy="218420"/>
          </a:xfrm>
          <a:prstGeom prst="leftRightArrow">
            <a:avLst/>
          </a:prstGeom>
          <a:gradFill>
            <a:gsLst>
              <a:gs pos="100000">
                <a:srgbClr val="C0000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600459" y="4439554"/>
            <a:ext cx="777240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Enthusiasm                          Thoughtfulness</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4" name="Left-Right Arrow 13"/>
          <p:cNvSpPr/>
          <p:nvPr/>
        </p:nvSpPr>
        <p:spPr>
          <a:xfrm>
            <a:off x="5498117" y="4591202"/>
            <a:ext cx="1611205" cy="218420"/>
          </a:xfrm>
          <a:prstGeom prst="leftRightArrow">
            <a:avLst/>
          </a:prstGeom>
          <a:gradFill>
            <a:gsLst>
              <a:gs pos="100000">
                <a:srgbClr val="003399"/>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TextBox 14"/>
          <p:cNvSpPr txBox="1"/>
          <p:nvPr/>
        </p:nvSpPr>
        <p:spPr>
          <a:xfrm>
            <a:off x="1907574" y="5119388"/>
            <a:ext cx="777240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Self-confidence                          Accuracy</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6" name="Left-Right Arrow 15"/>
          <p:cNvSpPr/>
          <p:nvPr/>
        </p:nvSpPr>
        <p:spPr>
          <a:xfrm>
            <a:off x="5546076" y="5315476"/>
            <a:ext cx="1611205" cy="218420"/>
          </a:xfrm>
          <a:prstGeom prst="leftRightArrow">
            <a:avLst/>
          </a:prstGeom>
          <a:gradFill>
            <a:gsLst>
              <a:gs pos="100000">
                <a:srgbClr val="003399"/>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TextBox 16"/>
          <p:cNvSpPr txBox="1"/>
          <p:nvPr/>
        </p:nvSpPr>
        <p:spPr>
          <a:xfrm>
            <a:off x="2416010" y="5872897"/>
            <a:ext cx="7772400" cy="461665"/>
          </a:xfrm>
          <a:prstGeom prst="rect">
            <a:avLst/>
          </a:prstGeom>
          <a:noFill/>
        </p:spPr>
        <p:txBody>
          <a:bodyPr wrap="square" rtlCol="0">
            <a:spAutoFit/>
          </a:bodyPr>
          <a:lstStyle/>
          <a:p>
            <a:pPr algn="ct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Persistence                          Sensitivity</a:t>
            </a:r>
            <a:endParaRPr lang="en-US" sz="3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18" name="Left-Right Arrow 17"/>
          <p:cNvSpPr/>
          <p:nvPr/>
        </p:nvSpPr>
        <p:spPr>
          <a:xfrm>
            <a:off x="5596090" y="5949116"/>
            <a:ext cx="1611205" cy="218420"/>
          </a:xfrm>
          <a:prstGeom prst="leftRightArrow">
            <a:avLst/>
          </a:prstGeom>
          <a:gradFill>
            <a:gsLst>
              <a:gs pos="100000">
                <a:srgbClr val="00B05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2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87257" y="2148533"/>
            <a:ext cx="594360" cy="457200"/>
          </a:xfrm>
          <a:prstGeom prst="rect">
            <a:avLst/>
          </a:prstGeom>
          <a:noFill/>
          <a:ln w="38100">
            <a:noFill/>
            <a:miter lim="800000"/>
            <a:headEnd/>
            <a:tailEnd/>
          </a:ln>
        </p:spPr>
      </p:pic>
      <p:pic>
        <p:nvPicPr>
          <p:cNvPr id="22"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94049" y="2172823"/>
            <a:ext cx="594361" cy="457200"/>
          </a:xfrm>
          <a:prstGeom prst="rect">
            <a:avLst/>
          </a:prstGeom>
          <a:noFill/>
          <a:ln w="38100">
            <a:noFill/>
            <a:miter lim="800000"/>
            <a:headEnd/>
            <a:tailEnd/>
          </a:ln>
        </p:spPr>
      </p:pic>
      <p:pic>
        <p:nvPicPr>
          <p:cNvPr id="23"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26579" y="2934464"/>
            <a:ext cx="594361" cy="457200"/>
          </a:xfrm>
          <a:prstGeom prst="rect">
            <a:avLst/>
          </a:prstGeom>
          <a:noFill/>
          <a:ln w="38100">
            <a:noFill/>
            <a:miter lim="800000"/>
            <a:headEnd/>
            <a:tailEnd/>
          </a:ln>
        </p:spPr>
      </p:pic>
      <p:pic>
        <p:nvPicPr>
          <p:cNvPr id="24"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9550093" y="2871761"/>
            <a:ext cx="594361" cy="457200"/>
          </a:xfrm>
          <a:prstGeom prst="rect">
            <a:avLst/>
          </a:prstGeom>
          <a:noFill/>
          <a:ln w="38100">
            <a:noFill/>
            <a:miter lim="800000"/>
            <a:headEnd/>
            <a:tailEnd/>
          </a:ln>
        </p:spPr>
      </p:pic>
      <p:pic>
        <p:nvPicPr>
          <p:cNvPr id="25"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224725" y="3654440"/>
            <a:ext cx="594360" cy="457200"/>
          </a:xfrm>
          <a:prstGeom prst="rect">
            <a:avLst/>
          </a:prstGeom>
          <a:noFill/>
          <a:ln w="38100">
            <a:noFill/>
            <a:miter lim="800000"/>
            <a:headEnd/>
            <a:tailEnd/>
          </a:ln>
        </p:spPr>
      </p:pic>
      <p:pic>
        <p:nvPicPr>
          <p:cNvPr id="26" name="Picture 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9550094" y="3619214"/>
            <a:ext cx="594360" cy="457200"/>
          </a:xfrm>
          <a:prstGeom prst="rect">
            <a:avLst/>
          </a:prstGeom>
          <a:noFill/>
          <a:ln w="38100">
            <a:noFill/>
            <a:miter lim="800000"/>
            <a:headEnd/>
            <a:tailEnd/>
          </a:ln>
        </p:spPr>
      </p:pic>
      <p:pic>
        <p:nvPicPr>
          <p:cNvPr id="27"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187257" y="4439614"/>
            <a:ext cx="594360" cy="457200"/>
          </a:xfrm>
          <a:prstGeom prst="rect">
            <a:avLst/>
          </a:prstGeom>
          <a:noFill/>
          <a:ln w="38100">
            <a:noFill/>
            <a:miter lim="800000"/>
            <a:headEnd/>
            <a:tailEnd/>
          </a:ln>
        </p:spPr>
      </p:pic>
      <p:pic>
        <p:nvPicPr>
          <p:cNvPr id="28" name="Picture 2"/>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9594050" y="4446792"/>
            <a:ext cx="594360" cy="457200"/>
          </a:xfrm>
          <a:prstGeom prst="rect">
            <a:avLst/>
          </a:prstGeom>
          <a:noFill/>
          <a:ln w="38100">
            <a:noFill/>
            <a:miter lim="800000"/>
            <a:headEnd/>
            <a:tailEnd/>
          </a:ln>
        </p:spPr>
      </p:pic>
      <p:pic>
        <p:nvPicPr>
          <p:cNvPr id="29" name="Picture 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9550093" y="5157057"/>
            <a:ext cx="594360" cy="457200"/>
          </a:xfrm>
          <a:prstGeom prst="rect">
            <a:avLst/>
          </a:prstGeom>
          <a:noFill/>
          <a:ln w="38100">
            <a:noFill/>
            <a:miter lim="800000"/>
            <a:headEnd/>
            <a:tailEnd/>
          </a:ln>
        </p:spPr>
      </p:pic>
      <p:pic>
        <p:nvPicPr>
          <p:cNvPr id="30"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1187257" y="5219969"/>
            <a:ext cx="594360" cy="457200"/>
          </a:xfrm>
          <a:prstGeom prst="rect">
            <a:avLst/>
          </a:prstGeom>
          <a:noFill/>
          <a:ln w="38100">
            <a:noFill/>
            <a:miter lim="800000"/>
            <a:headEnd/>
            <a:tailEnd/>
          </a:ln>
        </p:spPr>
      </p:pic>
      <p:pic>
        <p:nvPicPr>
          <p:cNvPr id="31" name="Picture 2"/>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9550092" y="5831959"/>
            <a:ext cx="594361" cy="457200"/>
          </a:xfrm>
          <a:prstGeom prst="rect">
            <a:avLst/>
          </a:prstGeom>
          <a:noFill/>
          <a:ln w="38100">
            <a:noFill/>
            <a:miter lim="800000"/>
            <a:headEnd/>
            <a:tailEnd/>
          </a:ln>
        </p:spPr>
      </p:pic>
      <p:pic>
        <p:nvPicPr>
          <p:cNvPr id="32" name="Picture 2"/>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1187256" y="5844588"/>
            <a:ext cx="594361" cy="457200"/>
          </a:xfrm>
          <a:prstGeom prst="rect">
            <a:avLst/>
          </a:prstGeom>
          <a:noFill/>
          <a:ln w="38100">
            <a:noFill/>
            <a:miter lim="800000"/>
            <a:headEnd/>
            <a:tailEnd/>
          </a:ln>
        </p:spPr>
      </p:pic>
    </p:spTree>
    <p:extLst>
      <p:ext uri="{BB962C8B-B14F-4D97-AF65-F5344CB8AC3E}">
        <p14:creationId xmlns:p14="http://schemas.microsoft.com/office/powerpoint/2010/main" val="3508874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806648"/>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Report Walk Thru</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5" name="Picture 4">
            <a:extLst>
              <a:ext uri="{FF2B5EF4-FFF2-40B4-BE49-F238E27FC236}">
                <a16:creationId xmlns:a16="http://schemas.microsoft.com/office/drawing/2014/main" id="{10B6FF50-7050-4768-898D-0D4B7DCB885B}"/>
              </a:ext>
            </a:extLst>
          </p:cNvPr>
          <p:cNvPicPr>
            <a:picLocks noChangeAspect="1"/>
          </p:cNvPicPr>
          <p:nvPr/>
        </p:nvPicPr>
        <p:blipFill>
          <a:blip r:embed="rId4"/>
          <a:stretch>
            <a:fillRect/>
          </a:stretch>
        </p:blipFill>
        <p:spPr>
          <a:xfrm>
            <a:off x="7133445" y="738594"/>
            <a:ext cx="4073660" cy="5380812"/>
          </a:xfrm>
          <a:prstGeom prst="rect">
            <a:avLst/>
          </a:prstGeom>
        </p:spPr>
      </p:pic>
    </p:spTree>
    <p:extLst>
      <p:ext uri="{BB962C8B-B14F-4D97-AF65-F5344CB8AC3E}">
        <p14:creationId xmlns:p14="http://schemas.microsoft.com/office/powerpoint/2010/main" val="218245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82829" y="252645"/>
            <a:ext cx="8610600" cy="1293028"/>
          </a:xfrm>
        </p:spPr>
        <p:txBody>
          <a:bodyPr/>
          <a:lstStyle/>
          <a:p>
            <a:r>
              <a:rPr lang="en-US" dirty="0">
                <a:solidFill>
                  <a:schemeClr val="bg1"/>
                </a:solidFill>
                <a:latin typeface="Calibri" panose="020F0502020204030204" pitchFamily="34" charset="0"/>
              </a:rPr>
              <a:t>Where Are you on Each Spectrum?</a:t>
            </a:r>
          </a:p>
        </p:txBody>
      </p:sp>
      <p:sp>
        <p:nvSpPr>
          <p:cNvPr id="6" name="Rectangle 5"/>
          <p:cNvSpPr/>
          <p:nvPr/>
        </p:nvSpPr>
        <p:spPr>
          <a:xfrm>
            <a:off x="280821" y="1676370"/>
            <a:ext cx="10797540" cy="5632311"/>
          </a:xfrm>
          <a:prstGeom prst="rect">
            <a:avLst/>
          </a:prstGeom>
        </p:spPr>
        <p:txBody>
          <a:bodyPr wrap="square">
            <a:spAutoFit/>
          </a:bodyPr>
          <a:lstStyle/>
          <a:p>
            <a:pPr marL="342900" indent="-342900">
              <a:buFont typeface="Arial" panose="020B0604020202020204" pitchFamily="34" charset="0"/>
              <a:buChar char="•"/>
            </a:pPr>
            <a:r>
              <a:rPr lang="en-US" sz="2400" b="1" dirty="0">
                <a:solidFill>
                  <a:schemeClr val="bg1"/>
                </a:solidFill>
                <a:latin typeface="Calibri Light" panose="020F0302020204030204" pitchFamily="34" charset="0"/>
              </a:rPr>
              <a:t>Use your DISC Report to locate your DISC Factor Scores.</a:t>
            </a:r>
          </a:p>
          <a:p>
            <a:pPr marL="342900" indent="-342900">
              <a:buFont typeface="Arial" panose="020B0604020202020204" pitchFamily="34" charset="0"/>
              <a:buChar char="•"/>
            </a:pPr>
            <a:endParaRPr lang="en-US" sz="2400" b="1" dirty="0">
              <a:solidFill>
                <a:schemeClr val="bg1"/>
              </a:solidFill>
              <a:latin typeface="Calibri Light" panose="020F0302020204030204" pitchFamily="34" charset="0"/>
            </a:endParaRPr>
          </a:p>
          <a:p>
            <a:pPr marL="342900" indent="-342900">
              <a:buFont typeface="Arial" panose="020B0604020202020204" pitchFamily="34" charset="0"/>
              <a:buChar char="•"/>
            </a:pPr>
            <a:r>
              <a:rPr lang="en-US" sz="2400" b="1" dirty="0">
                <a:solidFill>
                  <a:schemeClr val="bg1"/>
                </a:solidFill>
                <a:latin typeface="Calibri Light" panose="020F0302020204030204" pitchFamily="34" charset="0"/>
              </a:rPr>
              <a:t>For each spectrum look a the two factors and which ever is bigger will be your </a:t>
            </a:r>
            <a:r>
              <a:rPr lang="en-US" sz="2400" b="1" dirty="0">
                <a:solidFill>
                  <a:schemeClr val="tx2">
                    <a:lumMod val="75000"/>
                  </a:schemeClr>
                </a:solidFill>
                <a:latin typeface="Calibri Light" panose="020F0302020204030204" pitchFamily="34" charset="0"/>
              </a:rPr>
              <a:t>driving sub-factor</a:t>
            </a:r>
            <a:r>
              <a:rPr lang="en-US" sz="2400" b="1" dirty="0">
                <a:solidFill>
                  <a:schemeClr val="bg1"/>
                </a:solidFill>
                <a:latin typeface="Calibri Light" panose="020F0302020204030204" pitchFamily="34" charset="0"/>
              </a:rPr>
              <a:t>. This will be your natural tendency. The bigger the gap between scores the more energy it will take to dial up your </a:t>
            </a:r>
            <a:r>
              <a:rPr lang="en-US" sz="2400" b="1" dirty="0">
                <a:solidFill>
                  <a:schemeClr val="tx2">
                    <a:lumMod val="75000"/>
                  </a:schemeClr>
                </a:solidFill>
                <a:latin typeface="Calibri Light" panose="020F0302020204030204" pitchFamily="34" charset="0"/>
              </a:rPr>
              <a:t>opposing sub-factor</a:t>
            </a:r>
            <a:r>
              <a:rPr lang="en-US" sz="2400" b="1" dirty="0">
                <a:solidFill>
                  <a:schemeClr val="bg1"/>
                </a:solidFill>
                <a:latin typeface="Calibri Light" panose="020F0302020204030204" pitchFamily="34" charset="0"/>
              </a:rPr>
              <a:t>.</a:t>
            </a:r>
          </a:p>
          <a:p>
            <a:endParaRPr lang="en-US" sz="2400" b="1" dirty="0">
              <a:solidFill>
                <a:schemeClr val="bg1"/>
              </a:solidFill>
              <a:latin typeface="Calibri Light" panose="020F0302020204030204" pitchFamily="34" charset="0"/>
            </a:endParaRPr>
          </a:p>
          <a:p>
            <a:r>
              <a:rPr lang="en-US" b="1" dirty="0">
                <a:solidFill>
                  <a:srgbClr val="C00000"/>
                </a:solidFill>
                <a:latin typeface="Calibri Light" panose="020F0302020204030204" pitchFamily="34" charset="0"/>
              </a:rPr>
              <a:t>Example:</a:t>
            </a: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Jane Doe has a dominance score of 90 and an Influence factor score of 25. She has a 65 point gap. Her driving sub factor is the Dominance over Influence we call this Efficiency. Her opposing sub factor is Friendliness which is when someone’s influence factor is above their dominance factor. </a:t>
            </a:r>
          </a:p>
          <a:p>
            <a:endParaRPr lang="en-US" dirty="0">
              <a:solidFill>
                <a:schemeClr val="bg1"/>
              </a:solidFill>
              <a:latin typeface="Calibri Light" panose="020F0302020204030204" pitchFamily="34" charset="0"/>
            </a:endParaRPr>
          </a:p>
          <a:p>
            <a:r>
              <a:rPr lang="en-US" dirty="0">
                <a:solidFill>
                  <a:schemeClr val="bg1"/>
                </a:solidFill>
                <a:latin typeface="Calibri Light" panose="020F0302020204030204" pitchFamily="34" charset="0"/>
              </a:rPr>
              <a:t>What we learn is, Jane Doe will thrive in doing things efficiently. What she will need to work on is dialing her dominance down and influence up when she wants to be friendly. A 65 point gap make this harder for her to do as she in not naturally using her influence factor. The smaller the gap in-between factors the easier and less stressful it will be to display that sub factor.</a:t>
            </a:r>
          </a:p>
          <a:p>
            <a:endParaRPr lang="en-US" dirty="0">
              <a:solidFill>
                <a:schemeClr val="bg1"/>
              </a:solidFill>
              <a:latin typeface="Calibri Light" panose="020F0302020204030204" pitchFamily="34" charset="0"/>
            </a:endParaRPr>
          </a:p>
          <a:p>
            <a:endParaRPr lang="en-US" dirty="0">
              <a:solidFill>
                <a:schemeClr val="bg1"/>
              </a:solidFill>
              <a:latin typeface="Calibri Light" panose="020F0302020204030204" pitchFamily="34" charset="0"/>
            </a:endParaRPr>
          </a:p>
        </p:txBody>
      </p:sp>
    </p:spTree>
    <p:extLst>
      <p:ext uri="{BB962C8B-B14F-4D97-AF65-F5344CB8AC3E}">
        <p14:creationId xmlns:p14="http://schemas.microsoft.com/office/powerpoint/2010/main" val="21729174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615099" y="2123680"/>
            <a:ext cx="539931" cy="369332"/>
          </a:xfrm>
          <a:prstGeom prst="rect">
            <a:avLst/>
          </a:prstGeom>
          <a:noFill/>
        </p:spPr>
        <p:txBody>
          <a:bodyPr wrap="square" rtlCol="0">
            <a:spAutoFit/>
          </a:bodyPr>
          <a:lstStyle/>
          <a:p>
            <a:r>
              <a:rPr lang="en-US" b="1" dirty="0"/>
              <a:t>Up</a:t>
            </a:r>
          </a:p>
        </p:txBody>
      </p:sp>
      <p:sp>
        <p:nvSpPr>
          <p:cNvPr id="46" name="TextBox 45"/>
          <p:cNvSpPr txBox="1"/>
          <p:nvPr/>
        </p:nvSpPr>
        <p:spPr>
          <a:xfrm>
            <a:off x="4615099" y="6127225"/>
            <a:ext cx="539931" cy="369332"/>
          </a:xfrm>
          <a:prstGeom prst="rect">
            <a:avLst/>
          </a:prstGeom>
          <a:noFill/>
        </p:spPr>
        <p:txBody>
          <a:bodyPr wrap="square" rtlCol="0">
            <a:spAutoFit/>
          </a:bodyPr>
          <a:lstStyle/>
          <a:p>
            <a:r>
              <a:rPr lang="en-US" b="1" dirty="0"/>
              <a:t>Up</a:t>
            </a:r>
          </a:p>
        </p:txBody>
      </p:sp>
      <p:sp>
        <p:nvSpPr>
          <p:cNvPr id="47" name="TextBox 46"/>
          <p:cNvSpPr txBox="1"/>
          <p:nvPr/>
        </p:nvSpPr>
        <p:spPr>
          <a:xfrm>
            <a:off x="4503544" y="4244754"/>
            <a:ext cx="678374" cy="246221"/>
          </a:xfrm>
          <a:prstGeom prst="rect">
            <a:avLst/>
          </a:prstGeom>
          <a:noFill/>
        </p:spPr>
        <p:txBody>
          <a:bodyPr wrap="square" rtlCol="0">
            <a:spAutoFit/>
          </a:bodyPr>
          <a:lstStyle/>
          <a:p>
            <a:pPr algn="ctr"/>
            <a:r>
              <a:rPr lang="en-US" sz="1000" b="1" dirty="0"/>
              <a:t>Down</a:t>
            </a:r>
          </a:p>
        </p:txBody>
      </p:sp>
      <p:sp>
        <p:nvSpPr>
          <p:cNvPr id="63" name="Left-Right Arrow 19"/>
          <p:cNvSpPr/>
          <p:nvPr/>
        </p:nvSpPr>
        <p:spPr>
          <a:xfrm rot="5400000">
            <a:off x="2362461" y="3621174"/>
            <a:ext cx="4846320" cy="1260910"/>
          </a:xfrm>
          <a:prstGeom prst="leftRightArrow">
            <a:avLst/>
          </a:prstGeom>
          <a:gradFill>
            <a:gsLst>
              <a:gs pos="100000">
                <a:srgbClr val="C00000"/>
              </a:gs>
              <a:gs pos="0">
                <a:srgbClr val="2F497D"/>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65" name="TextBox 64"/>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66" name="TextBox 65"/>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67" name="TextBox 66"/>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68" name="TextBox 67"/>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69" name="TextBox 68"/>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0" name="TextBox 69"/>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1" name="TextBox 70"/>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2" name="TextBox 71"/>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73" name="TextBox 72"/>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74" name="TextBox 7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75" name="TextBox 74"/>
          <p:cNvSpPr txBox="1"/>
          <p:nvPr/>
        </p:nvSpPr>
        <p:spPr>
          <a:xfrm>
            <a:off x="4515655" y="6022200"/>
            <a:ext cx="539931" cy="369332"/>
          </a:xfrm>
          <a:prstGeom prst="rect">
            <a:avLst/>
          </a:prstGeom>
          <a:noFill/>
        </p:spPr>
        <p:txBody>
          <a:bodyPr wrap="square" rtlCol="0">
            <a:spAutoFit/>
          </a:bodyPr>
          <a:lstStyle/>
          <a:p>
            <a:pPr algn="ctr"/>
            <a:r>
              <a:rPr lang="en-US" b="1" dirty="0"/>
              <a:t>Up</a:t>
            </a:r>
          </a:p>
        </p:txBody>
      </p:sp>
      <p:sp>
        <p:nvSpPr>
          <p:cNvPr id="76" name="TextBox 75"/>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
        <p:nvSpPr>
          <p:cNvPr id="23" name="TextBox 4"/>
          <p:cNvSpPr txBox="1">
            <a:spLocks noChangeArrowheads="1"/>
          </p:cNvSpPr>
          <p:nvPr/>
        </p:nvSpPr>
        <p:spPr bwMode="auto">
          <a:xfrm>
            <a:off x="4896487" y="2554793"/>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Rushed</a:t>
            </a:r>
          </a:p>
          <a:p>
            <a:pPr algn="ctr"/>
            <a:r>
              <a:rPr lang="en-US" sz="1200" dirty="0">
                <a:solidFill>
                  <a:prstClr val="black"/>
                </a:solidFill>
                <a:latin typeface="Calibri"/>
              </a:rPr>
              <a:t>Tunnel Vision</a:t>
            </a:r>
          </a:p>
          <a:p>
            <a:pPr algn="ctr"/>
            <a:r>
              <a:rPr lang="en-US" sz="2800" b="1" dirty="0">
                <a:solidFill>
                  <a:schemeClr val="bg1"/>
                </a:solidFill>
                <a:latin typeface="Calibri"/>
              </a:rPr>
              <a:t>Efficient</a:t>
            </a:r>
          </a:p>
          <a:p>
            <a:pPr algn="ctr"/>
            <a:r>
              <a:rPr lang="en-US" sz="1200" dirty="0">
                <a:solidFill>
                  <a:prstClr val="black"/>
                </a:solidFill>
                <a:latin typeface="Calibri"/>
              </a:rPr>
              <a:t>Laser Focused</a:t>
            </a:r>
          </a:p>
          <a:p>
            <a:pPr algn="ctr"/>
            <a:r>
              <a:rPr lang="en-US" sz="1200" dirty="0">
                <a:solidFill>
                  <a:prstClr val="black"/>
                </a:solidFill>
                <a:latin typeface="Calibri"/>
              </a:rPr>
              <a:t>Direct</a:t>
            </a:r>
          </a:p>
          <a:p>
            <a:pPr algn="ctr"/>
            <a:r>
              <a:rPr lang="en-US" sz="1200" dirty="0">
                <a:solidFill>
                  <a:prstClr val="black"/>
                </a:solidFill>
                <a:latin typeface="Calibri"/>
              </a:rPr>
              <a:t>Assertive</a:t>
            </a:r>
          </a:p>
          <a:p>
            <a:pPr algn="ctr"/>
            <a:r>
              <a:rPr lang="en-US" sz="1200" dirty="0">
                <a:solidFill>
                  <a:prstClr val="black"/>
                </a:solidFill>
                <a:latin typeface="Calibri"/>
              </a:rPr>
              <a:t>Performance Driven</a:t>
            </a:r>
          </a:p>
          <a:p>
            <a:pPr algn="ctr"/>
            <a:r>
              <a:rPr lang="en-US" sz="1200" dirty="0">
                <a:solidFill>
                  <a:prstClr val="black"/>
                </a:solidFill>
                <a:latin typeface="Calibri"/>
              </a:rPr>
              <a:t>Productive</a:t>
            </a:r>
          </a:p>
          <a:p>
            <a:pPr algn="ctr"/>
            <a:r>
              <a:rPr lang="en-US" sz="1200" dirty="0">
                <a:solidFill>
                  <a:prstClr val="black"/>
                </a:solidFill>
                <a:latin typeface="Calibri"/>
              </a:rPr>
              <a:t>Effective Communication</a:t>
            </a:r>
          </a:p>
          <a:p>
            <a:pPr algn="ctr"/>
            <a:r>
              <a:rPr lang="en-US" sz="1200" dirty="0">
                <a:solidFill>
                  <a:prstClr val="black"/>
                </a:solidFill>
                <a:latin typeface="Calibri"/>
              </a:rPr>
              <a:t>Inclusive</a:t>
            </a:r>
          </a:p>
          <a:p>
            <a:pPr algn="ctr"/>
            <a:r>
              <a:rPr lang="en-US" sz="1200" dirty="0">
                <a:solidFill>
                  <a:prstClr val="black"/>
                </a:solidFill>
                <a:latin typeface="Calibri"/>
              </a:rPr>
              <a:t>Social</a:t>
            </a:r>
          </a:p>
          <a:p>
            <a:pPr algn="ctr"/>
            <a:r>
              <a:rPr lang="en-US" sz="1200" dirty="0">
                <a:solidFill>
                  <a:prstClr val="black"/>
                </a:solidFill>
                <a:latin typeface="Calibri"/>
              </a:rPr>
              <a:t>Accepting</a:t>
            </a:r>
          </a:p>
          <a:p>
            <a:pPr algn="ctr"/>
            <a:r>
              <a:rPr lang="en-US" sz="1200" dirty="0">
                <a:solidFill>
                  <a:prstClr val="black"/>
                </a:solidFill>
                <a:latin typeface="Calibri"/>
              </a:rPr>
              <a:t>Kind</a:t>
            </a:r>
          </a:p>
          <a:p>
            <a:pPr algn="ctr"/>
            <a:r>
              <a:rPr lang="en-US" sz="2800" b="1" dirty="0">
                <a:solidFill>
                  <a:schemeClr val="bg1"/>
                </a:solidFill>
                <a:latin typeface="Calibri"/>
              </a:rPr>
              <a:t>Friendly</a:t>
            </a:r>
          </a:p>
          <a:p>
            <a:pPr algn="ctr"/>
            <a:r>
              <a:rPr lang="en-US" sz="1200" dirty="0">
                <a:solidFill>
                  <a:prstClr val="black"/>
                </a:solidFill>
                <a:latin typeface="Calibri"/>
              </a:rPr>
              <a:t>Passive Leadership</a:t>
            </a:r>
          </a:p>
          <a:p>
            <a:pPr algn="ctr"/>
            <a:r>
              <a:rPr lang="en-US" sz="1200" dirty="0">
                <a:solidFill>
                  <a:prstClr val="black"/>
                </a:solidFill>
                <a:latin typeface="Calibri"/>
              </a:rPr>
              <a:t>Insecurity</a:t>
            </a:r>
          </a:p>
        </p:txBody>
      </p:sp>
      <p:cxnSp>
        <p:nvCxnSpPr>
          <p:cNvPr id="26" name="Straight Connector 25"/>
          <p:cNvCxnSpPr>
            <a:cxnSpLocks/>
          </p:cNvCxnSpPr>
          <p:nvPr/>
        </p:nvCxnSpPr>
        <p:spPr>
          <a:xfrm flipV="1">
            <a:off x="5661924" y="2512450"/>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a:cxnSpLocks/>
          </p:cNvCxnSpPr>
          <p:nvPr/>
        </p:nvCxnSpPr>
        <p:spPr>
          <a:xfrm flipV="1">
            <a:off x="5661924" y="6104226"/>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25" name="TextBox 24"/>
          <p:cNvSpPr txBox="1"/>
          <p:nvPr/>
        </p:nvSpPr>
        <p:spPr>
          <a:xfrm>
            <a:off x="7313360" y="4102557"/>
            <a:ext cx="1277024" cy="369332"/>
          </a:xfrm>
          <a:prstGeom prst="rect">
            <a:avLst/>
          </a:prstGeom>
          <a:noFill/>
        </p:spPr>
        <p:txBody>
          <a:bodyPr wrap="square" rtlCol="0">
            <a:spAutoFit/>
          </a:bodyPr>
          <a:lstStyle/>
          <a:p>
            <a:r>
              <a:rPr lang="en-US" dirty="0">
                <a:solidFill>
                  <a:schemeClr val="tx1">
                    <a:lumMod val="50000"/>
                  </a:schemeClr>
                </a:solidFill>
              </a:rPr>
              <a:t>Balanced</a:t>
            </a:r>
          </a:p>
        </p:txBody>
      </p:sp>
      <p:pic>
        <p:nvPicPr>
          <p:cNvPr id="19"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44335" y="6171095"/>
            <a:ext cx="594361" cy="457200"/>
          </a:xfrm>
          <a:prstGeom prst="rect">
            <a:avLst/>
          </a:prstGeom>
          <a:noFill/>
          <a:ln w="38100">
            <a:noFill/>
            <a:miter lim="800000"/>
            <a:headEnd/>
            <a:tailEnd/>
          </a:ln>
        </p:spPr>
      </p:pic>
      <p:pic>
        <p:nvPicPr>
          <p:cNvPr id="2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44335" y="2011227"/>
            <a:ext cx="594360" cy="457200"/>
          </a:xfrm>
          <a:prstGeom prst="rect">
            <a:avLst/>
          </a:prstGeom>
          <a:noFill/>
          <a:ln w="38100">
            <a:noFill/>
            <a:miter lim="800000"/>
            <a:headEnd/>
            <a:tailEnd/>
          </a:ln>
        </p:spPr>
      </p:pic>
      <p:sp>
        <p:nvSpPr>
          <p:cNvPr id="15" name="Rectangle 14"/>
          <p:cNvSpPr/>
          <p:nvPr/>
        </p:nvSpPr>
        <p:spPr>
          <a:xfrm>
            <a:off x="8623075"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19482"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74062" y="4950496"/>
            <a:ext cx="3647015"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Direct and assertive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Finish work very quickly</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Rarely or never miss deadlines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May appear willing to do whatever it takes to get the job done</a:t>
            </a:r>
          </a:p>
        </p:txBody>
      </p:sp>
      <p:sp>
        <p:nvSpPr>
          <p:cNvPr id="8" name="TextBox 7"/>
          <p:cNvSpPr txBox="1"/>
          <p:nvPr/>
        </p:nvSpPr>
        <p:spPr>
          <a:xfrm>
            <a:off x="-74061" y="2011227"/>
            <a:ext cx="3940558" cy="2800767"/>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Efficiency</a:t>
            </a:r>
            <a:br>
              <a:rPr lang="en-US" sz="2600" b="1" dirty="0">
                <a:solidFill>
                  <a:schemeClr val="bg1"/>
                </a:solidFill>
                <a:latin typeface="Maiandra GD" pitchFamily="34" charset="0"/>
              </a:rPr>
            </a:br>
            <a:r>
              <a:rPr lang="en-US" sz="2000" dirty="0">
                <a:solidFill>
                  <a:schemeClr val="bg1"/>
                </a:solidFill>
                <a:latin typeface="Maiandra GD" panose="020E0502030308020204" pitchFamily="34" charset="0"/>
              </a:rPr>
              <a:t>Sub-factor™</a:t>
            </a:r>
            <a:endParaRPr lang="en-US" sz="2600" b="1" dirty="0">
              <a:solidFill>
                <a:schemeClr val="bg1"/>
              </a:solidFill>
              <a:latin typeface="Maiandra GD" pitchFamily="34"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51677" y="2836439"/>
            <a:ext cx="1489082" cy="1145447"/>
          </a:xfrm>
          <a:prstGeom prst="rect">
            <a:avLst/>
          </a:prstGeom>
          <a:noFill/>
          <a:ln w="38100">
            <a:noFill/>
            <a:miter lim="800000"/>
            <a:headEnd/>
            <a:tailEnd/>
          </a:ln>
        </p:spPr>
      </p:pic>
      <p:sp>
        <p:nvSpPr>
          <p:cNvPr id="9" name="TextBox 8"/>
          <p:cNvSpPr txBox="1"/>
          <p:nvPr/>
        </p:nvSpPr>
        <p:spPr>
          <a:xfrm>
            <a:off x="8286228" y="4968585"/>
            <a:ext cx="3703320" cy="1415772"/>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Love communication</a:t>
            </a:r>
          </a:p>
          <a:p>
            <a:pPr lvl="1"/>
            <a:r>
              <a:rPr lang="en-US" sz="1400" dirty="0">
                <a:solidFill>
                  <a:schemeClr val="bg1"/>
                </a:solidFill>
              </a:rPr>
              <a:t>Extrovert</a:t>
            </a:r>
          </a:p>
          <a:p>
            <a:pPr lvl="1"/>
            <a:r>
              <a:rPr lang="en-US" sz="1400" dirty="0">
                <a:solidFill>
                  <a:schemeClr val="bg1"/>
                </a:solidFill>
              </a:rPr>
              <a:t>Good at making small talk</a:t>
            </a:r>
          </a:p>
          <a:p>
            <a:pPr lvl="1"/>
            <a:r>
              <a:rPr lang="en-US" sz="1400" dirty="0">
                <a:solidFill>
                  <a:schemeClr val="bg1"/>
                </a:solidFill>
              </a:rPr>
              <a:t>Get along well with others</a:t>
            </a:r>
          </a:p>
        </p:txBody>
      </p:sp>
      <p:sp>
        <p:nvSpPr>
          <p:cNvPr id="10" name="TextBox 9"/>
          <p:cNvSpPr txBox="1"/>
          <p:nvPr/>
        </p:nvSpPr>
        <p:spPr>
          <a:xfrm>
            <a:off x="8286228" y="2011227"/>
            <a:ext cx="4027168" cy="2800767"/>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ln>
                  <a:solidFill>
                    <a:schemeClr val="accent1">
                      <a:lumMod val="75000"/>
                      <a:alpha val="52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1200"/>
              </a:spcBef>
            </a:pPr>
            <a:br>
              <a:rPr lang="en-US" sz="2000" dirty="0"/>
            </a:b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Friendliness</a:t>
            </a:r>
            <a:r>
              <a:rPr lang="en-US" sz="2400" dirty="0">
                <a:solidFill>
                  <a:schemeClr val="bg1"/>
                </a:solidFill>
                <a:latin typeface="Maiandra GD" panose="020E0502030308020204" pitchFamily="34" charset="0"/>
              </a:rPr>
              <a:t> </a:t>
            </a:r>
            <a:br>
              <a:rPr lang="en-US" sz="2600" b="1" dirty="0">
                <a:solidFill>
                  <a:schemeClr val="bg1"/>
                </a:solidFill>
                <a:latin typeface="Maiandra GD" pitchFamily="34" charset="0"/>
              </a:rPr>
            </a:br>
            <a:r>
              <a:rPr lang="en-US" sz="2000" dirty="0">
                <a:solidFill>
                  <a:schemeClr val="bg1"/>
                </a:solidFill>
                <a:latin typeface="Maiandra GD" panose="020E0502030308020204" pitchFamily="34" charset="0"/>
              </a:rPr>
              <a:t>Sub-factor™</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56861" y="2838886"/>
            <a:ext cx="1485901" cy="1143000"/>
          </a:xfrm>
          <a:prstGeom prst="rect">
            <a:avLst/>
          </a:prstGeom>
          <a:noFill/>
          <a:ln w="38100">
            <a:noFill/>
            <a:miter lim="800000"/>
            <a:headEnd/>
            <a:tailEnd/>
          </a:ln>
        </p:spPr>
      </p:pic>
      <p:sp>
        <p:nvSpPr>
          <p:cNvPr id="14" name="TextBox 13"/>
          <p:cNvSpPr txBox="1"/>
          <p:nvPr/>
        </p:nvSpPr>
        <p:spPr>
          <a:xfrm>
            <a:off x="9892145" y="1130578"/>
            <a:ext cx="1590767" cy="400110"/>
          </a:xfrm>
          <a:prstGeom prst="rect">
            <a:avLst/>
          </a:prstGeom>
          <a:noFill/>
        </p:spPr>
        <p:txBody>
          <a:bodyPr wrap="square" rtlCol="0">
            <a:spAutoFit/>
          </a:bodyPr>
          <a:lstStyle/>
          <a:p>
            <a:r>
              <a:rPr lang="en-US" sz="2000" dirty="0">
                <a:solidFill>
                  <a:schemeClr val="bg1"/>
                </a:solidFill>
              </a:rPr>
              <a:t>Friendliness</a:t>
            </a:r>
          </a:p>
        </p:txBody>
      </p:sp>
      <p:sp>
        <p:nvSpPr>
          <p:cNvPr id="16" name="TextBox 15"/>
          <p:cNvSpPr txBox="1"/>
          <p:nvPr/>
        </p:nvSpPr>
        <p:spPr>
          <a:xfrm>
            <a:off x="6384654" y="1130578"/>
            <a:ext cx="1401601" cy="400110"/>
          </a:xfrm>
          <a:prstGeom prst="rect">
            <a:avLst/>
          </a:prstGeom>
          <a:noFill/>
        </p:spPr>
        <p:txBody>
          <a:bodyPr wrap="square" rtlCol="0">
            <a:spAutoFit/>
          </a:bodyPr>
          <a:lstStyle/>
          <a:p>
            <a:r>
              <a:rPr lang="en-US" sz="2000" dirty="0">
                <a:solidFill>
                  <a:schemeClr val="bg1"/>
                </a:solidFill>
              </a:rPr>
              <a:t>Efficiency</a:t>
            </a:r>
          </a:p>
        </p:txBody>
      </p:sp>
      <p:sp>
        <p:nvSpPr>
          <p:cNvPr id="20" name="Left-Right Arrow 19"/>
          <p:cNvSpPr/>
          <p:nvPr/>
        </p:nvSpPr>
        <p:spPr>
          <a:xfrm>
            <a:off x="8039100" y="1226590"/>
            <a:ext cx="1600200" cy="218420"/>
          </a:xfrm>
          <a:prstGeom prst="leftRightArrow">
            <a:avLst/>
          </a:prstGeom>
          <a:gradFill>
            <a:gsLst>
              <a:gs pos="100000">
                <a:srgbClr val="C00000"/>
              </a:gs>
              <a:gs pos="0">
                <a:srgbClr val="003399"/>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52" name="Group 51"/>
          <p:cNvGrpSpPr/>
          <p:nvPr/>
        </p:nvGrpSpPr>
        <p:grpSpPr>
          <a:xfrm>
            <a:off x="4503544" y="4112560"/>
            <a:ext cx="2822672" cy="398480"/>
            <a:chOff x="4503544" y="4112560"/>
            <a:chExt cx="2822672" cy="398480"/>
          </a:xfrm>
        </p:grpSpPr>
        <p:sp>
          <p:nvSpPr>
            <p:cNvPr id="7" name="Rectangle 6"/>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8" name="Oval 47"/>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8"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15655" y="2907277"/>
            <a:ext cx="2822672" cy="417570"/>
            <a:chOff x="4503544" y="4112560"/>
            <a:chExt cx="2822672" cy="417570"/>
          </a:xfrm>
        </p:grpSpPr>
        <p:sp>
          <p:nvSpPr>
            <p:cNvPr id="54" name="Rectangle 53"/>
            <p:cNvSpPr/>
            <p:nvPr/>
          </p:nvSpPr>
          <p:spPr>
            <a:xfrm>
              <a:off x="5661924" y="4154249"/>
              <a:ext cx="1664292" cy="375881"/>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Oval 54"/>
            <p:cNvSpPr/>
            <p:nvPr/>
          </p:nvSpPr>
          <p:spPr>
            <a:xfrm>
              <a:off x="4503544" y="4112560"/>
              <a:ext cx="651486" cy="398480"/>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cxnSpLocks/>
              <a:stCxn id="55" idx="6"/>
            </p:cNvCxnSpPr>
            <p:nvPr/>
          </p:nvCxnSpPr>
          <p:spPr>
            <a:xfrm flipV="1">
              <a:off x="5155030" y="4309450"/>
              <a:ext cx="506894" cy="2350"/>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4541467" y="5249598"/>
            <a:ext cx="2822672" cy="398480"/>
            <a:chOff x="4503544" y="4112560"/>
            <a:chExt cx="2822672" cy="398480"/>
          </a:xfrm>
        </p:grpSpPr>
        <p:sp>
          <p:nvSpPr>
            <p:cNvPr id="58" name="Rectangle 57"/>
            <p:cNvSpPr/>
            <p:nvPr/>
          </p:nvSpPr>
          <p:spPr>
            <a:xfrm>
              <a:off x="5661924" y="4112560"/>
              <a:ext cx="1664292" cy="398480"/>
            </a:xfrm>
            <a:prstGeom prst="rect">
              <a:avLst/>
            </a:prstGeom>
            <a:noFill/>
            <a:ln w="25400">
              <a:solidFill>
                <a:srgbClr val="2F497D"/>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9" name="Oval 58"/>
            <p:cNvSpPr/>
            <p:nvPr/>
          </p:nvSpPr>
          <p:spPr>
            <a:xfrm>
              <a:off x="4503544" y="4112560"/>
              <a:ext cx="651486" cy="398480"/>
            </a:xfrm>
            <a:prstGeom prst="ellipse">
              <a:avLst/>
            </a:prstGeom>
            <a:noFill/>
            <a:ln w="25400">
              <a:solidFill>
                <a:srgbClr val="2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a:cxnSpLocks/>
              <a:stCxn id="59" idx="6"/>
            </p:cNvCxnSpPr>
            <p:nvPr/>
          </p:nvCxnSpPr>
          <p:spPr>
            <a:xfrm flipV="1">
              <a:off x="5155030" y="4309450"/>
              <a:ext cx="506894" cy="2350"/>
            </a:xfrm>
            <a:prstGeom prst="line">
              <a:avLst/>
            </a:prstGeom>
            <a:ln w="25400">
              <a:solidFill>
                <a:srgbClr val="2F497D"/>
              </a:solidFill>
            </a:ln>
          </p:spPr>
          <p:style>
            <a:lnRef idx="1">
              <a:schemeClr val="accent1"/>
            </a:lnRef>
            <a:fillRef idx="0">
              <a:schemeClr val="accent1"/>
            </a:fillRef>
            <a:effectRef idx="0">
              <a:schemeClr val="accent1"/>
            </a:effectRef>
            <a:fontRef idx="minor">
              <a:schemeClr val="tx1"/>
            </a:fontRef>
          </p:style>
        </p:cxnSp>
      </p:grpSp>
      <p:sp>
        <p:nvSpPr>
          <p:cNvPr id="61" name="TextBox 60"/>
          <p:cNvSpPr txBox="1"/>
          <p:nvPr/>
        </p:nvSpPr>
        <p:spPr>
          <a:xfrm>
            <a:off x="7364139" y="2869604"/>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2F497D"/>
                </a:solidFill>
              </a:rPr>
              <a:t>Low I</a:t>
            </a:r>
          </a:p>
        </p:txBody>
      </p:sp>
      <p:sp>
        <p:nvSpPr>
          <p:cNvPr id="62" name="TextBox 61"/>
          <p:cNvSpPr txBox="1"/>
          <p:nvPr/>
        </p:nvSpPr>
        <p:spPr>
          <a:xfrm>
            <a:off x="7371441" y="5145677"/>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C00000"/>
                </a:solidFill>
              </a:rPr>
              <a:t>Low D</a:t>
            </a:r>
          </a:p>
        </p:txBody>
      </p:sp>
    </p:spTree>
    <p:extLst>
      <p:ext uri="{BB962C8B-B14F-4D97-AF65-F5344CB8AC3E}">
        <p14:creationId xmlns:p14="http://schemas.microsoft.com/office/powerpoint/2010/main" val="4048955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25" grpId="0"/>
      <p:bldP spid="61" grpId="0"/>
      <p:bldP spid="6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632162" y="49534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1952" y="49534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19"/>
          <p:cNvSpPr/>
          <p:nvPr/>
        </p:nvSpPr>
        <p:spPr>
          <a:xfrm rot="5400000">
            <a:off x="2362461" y="3621174"/>
            <a:ext cx="4846320" cy="1260910"/>
          </a:xfrm>
          <a:prstGeom prst="leftRightArrow">
            <a:avLst/>
          </a:prstGeom>
          <a:gradFill>
            <a:gsLst>
              <a:gs pos="100000">
                <a:srgbClr val="C00000"/>
              </a:gs>
              <a:gs pos="0">
                <a:srgbClr val="21BA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65948" y="2839400"/>
            <a:ext cx="1485901" cy="1143000"/>
          </a:xfrm>
          <a:prstGeom prst="rect">
            <a:avLst/>
          </a:prstGeom>
          <a:noFill/>
          <a:ln w="38100">
            <a:noFill/>
            <a:miter lim="800000"/>
            <a:headEnd/>
            <a:tailEnd/>
          </a:ln>
        </p:spPr>
      </p:pic>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25738" y="2839400"/>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45362" y="4947460"/>
            <a:ext cx="3790786" cy="1261884"/>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Generally always working on something</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Tend to not take extended breaks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Creative or imaginative</a:t>
            </a:r>
          </a:p>
        </p:txBody>
      </p:sp>
      <p:sp>
        <p:nvSpPr>
          <p:cNvPr id="8" name="TextBox 7"/>
          <p:cNvSpPr txBox="1"/>
          <p:nvPr/>
        </p:nvSpPr>
        <p:spPr>
          <a:xfrm>
            <a:off x="0" y="2014192"/>
            <a:ext cx="3940558" cy="2893100"/>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ln>
                  <a:solidFill>
                    <a:schemeClr val="accent2">
                      <a:lumMod val="75000"/>
                      <a:alpha val="51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higher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latin typeface="Maiandra GD" pitchFamily="34" charset="0"/>
            </a:endParaRPr>
          </a:p>
          <a:p>
            <a:pPr marL="182880" indent="-182880">
              <a:spcBef>
                <a:spcPts val="600"/>
              </a:spcBef>
            </a:pPr>
            <a:endParaRPr lang="en-US" sz="2400" dirty="0">
              <a:latin typeface="Maiandra GD" pitchFamily="34" charset="0"/>
            </a:endParaRPr>
          </a:p>
          <a:p>
            <a:pPr marL="182880" indent="-182880">
              <a:spcBef>
                <a:spcPts val="600"/>
              </a:spcBef>
            </a:pPr>
            <a:endParaRPr lang="en-US" sz="2400" dirty="0">
              <a:latin typeface="Maiandra GD" pitchFamily="34" charset="0"/>
            </a:endParaRPr>
          </a:p>
          <a:p>
            <a:pPr marL="182880" indent="-182880" algn="ctr">
              <a:spcBef>
                <a:spcPts val="1200"/>
              </a:spcBef>
            </a:pPr>
            <a:r>
              <a:rPr lang="en-US" sz="2600" b="1" dirty="0">
                <a:solidFill>
                  <a:schemeClr val="bg1"/>
                </a:solidFill>
                <a:latin typeface="Maiandra GD" pitchFamily="34" charset="0"/>
              </a:rPr>
              <a:t>	Self-Motivation</a:t>
            </a:r>
            <a:r>
              <a:rPr lang="en-US" sz="2600" dirty="0">
                <a:solidFill>
                  <a:schemeClr val="bg1"/>
                </a:solidFill>
                <a:latin typeface="Maiandra GD" pitchFamily="34" charset="0"/>
              </a:rPr>
              <a:t> </a:t>
            </a:r>
            <a:br>
              <a:rPr lang="en-US" sz="2600" dirty="0">
                <a:solidFill>
                  <a:schemeClr val="bg1"/>
                </a:solidFill>
                <a:latin typeface="Maiandra GD" pitchFamily="34" charset="0"/>
              </a:rPr>
            </a:br>
            <a:r>
              <a:rPr lang="en-US" sz="2300" dirty="0">
                <a:solidFill>
                  <a:schemeClr val="bg1"/>
                </a:solidFill>
                <a:latin typeface="Maiandra GD" panose="020E0502030308020204" pitchFamily="34" charset="0"/>
              </a:rPr>
              <a:t>Sub-factor™</a:t>
            </a:r>
          </a:p>
        </p:txBody>
      </p:sp>
      <p:sp>
        <p:nvSpPr>
          <p:cNvPr id="9" name="TextBox 8"/>
          <p:cNvSpPr txBox="1"/>
          <p:nvPr/>
        </p:nvSpPr>
        <p:spPr>
          <a:xfrm>
            <a:off x="8291608" y="4953461"/>
            <a:ext cx="3694026"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Introvert</a:t>
            </a:r>
          </a:p>
          <a:p>
            <a:pPr lvl="1"/>
            <a:r>
              <a:rPr lang="en-US" sz="1400" dirty="0">
                <a:solidFill>
                  <a:schemeClr val="bg1"/>
                </a:solidFill>
              </a:rPr>
              <a:t>Rarely make rash decisions</a:t>
            </a:r>
          </a:p>
          <a:p>
            <a:pPr lvl="1"/>
            <a:r>
              <a:rPr lang="en-US" sz="1400" dirty="0">
                <a:solidFill>
                  <a:schemeClr val="bg1"/>
                </a:solidFill>
              </a:rPr>
              <a:t>Handle stressful situations by waiting them out</a:t>
            </a:r>
          </a:p>
          <a:p>
            <a:pPr lvl="1"/>
            <a:r>
              <a:rPr lang="en-US" sz="1400" dirty="0">
                <a:solidFill>
                  <a:schemeClr val="bg1"/>
                </a:solidFill>
              </a:rPr>
              <a:t>Realistic &amp; positive</a:t>
            </a:r>
          </a:p>
        </p:txBody>
      </p:sp>
      <p:sp>
        <p:nvSpPr>
          <p:cNvPr id="10" name="TextBox 9"/>
          <p:cNvSpPr txBox="1"/>
          <p:nvPr/>
        </p:nvSpPr>
        <p:spPr>
          <a:xfrm>
            <a:off x="8295316" y="2014192"/>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ln>
                  <a:solidFill>
                    <a:schemeClr val="accent3">
                      <a:lumMod val="50000"/>
                      <a:alpha val="50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Patience</a:t>
            </a:r>
            <a:r>
              <a:rPr lang="en-US" sz="2400" dirty="0">
                <a:solidFill>
                  <a:schemeClr val="bg1"/>
                </a:solidFill>
                <a:latin typeface="Maiandra GD" panose="020E0502030308020204" pitchFamily="34" charset="0"/>
              </a:rPr>
              <a:t> </a:t>
            </a:r>
            <a:br>
              <a:rPr lang="en-US" sz="2400" dirty="0">
                <a:solidFill>
                  <a:schemeClr val="bg1"/>
                </a:solidFill>
                <a:latin typeface="Maiandra GD" panose="020E0502030308020204" pitchFamily="34" charset="0"/>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10072255" y="1130578"/>
            <a:ext cx="1395650" cy="400110"/>
          </a:xfrm>
          <a:prstGeom prst="rect">
            <a:avLst/>
          </a:prstGeom>
          <a:noFill/>
        </p:spPr>
        <p:txBody>
          <a:bodyPr wrap="square" rtlCol="0">
            <a:spAutoFit/>
          </a:bodyPr>
          <a:lstStyle/>
          <a:p>
            <a:r>
              <a:rPr lang="en-US" sz="2000" dirty="0">
                <a:solidFill>
                  <a:schemeClr val="bg1"/>
                </a:solidFill>
              </a:rPr>
              <a:t>Patience</a:t>
            </a:r>
          </a:p>
        </p:txBody>
      </p:sp>
      <p:sp>
        <p:nvSpPr>
          <p:cNvPr id="16" name="TextBox 15"/>
          <p:cNvSpPr txBox="1"/>
          <p:nvPr/>
        </p:nvSpPr>
        <p:spPr>
          <a:xfrm>
            <a:off x="6384655" y="1130578"/>
            <a:ext cx="2038910" cy="400110"/>
          </a:xfrm>
          <a:prstGeom prst="rect">
            <a:avLst/>
          </a:prstGeom>
          <a:noFill/>
        </p:spPr>
        <p:txBody>
          <a:bodyPr wrap="square" rtlCol="0">
            <a:spAutoFit/>
          </a:bodyPr>
          <a:lstStyle/>
          <a:p>
            <a:r>
              <a:rPr lang="en-US" sz="2000" dirty="0">
                <a:solidFill>
                  <a:schemeClr val="bg1"/>
                </a:solidFill>
              </a:rPr>
              <a:t>Self-Motivation</a:t>
            </a:r>
          </a:p>
        </p:txBody>
      </p:sp>
      <p:sp>
        <p:nvSpPr>
          <p:cNvPr id="19" name="Left-Right Arrow 18"/>
          <p:cNvSpPr/>
          <p:nvPr/>
        </p:nvSpPr>
        <p:spPr>
          <a:xfrm>
            <a:off x="8423565" y="1221423"/>
            <a:ext cx="1611205" cy="218420"/>
          </a:xfrm>
          <a:prstGeom prst="leftRightArrow">
            <a:avLst/>
          </a:prstGeom>
          <a:gradFill>
            <a:gsLst>
              <a:gs pos="100000">
                <a:srgbClr val="C00000"/>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23" name="TextBox 22"/>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24" name="TextBox 23"/>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25" name="TextBox 24"/>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26" name="TextBox 25"/>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27" name="TextBox 26"/>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28" name="TextBox 27"/>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29" name="TextBox 28"/>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30" name="TextBox 29"/>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31" name="TextBox 30"/>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32" name="TextBox 31"/>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33" name="TextBox 32"/>
          <p:cNvSpPr txBox="1"/>
          <p:nvPr/>
        </p:nvSpPr>
        <p:spPr>
          <a:xfrm>
            <a:off x="4515655" y="6022200"/>
            <a:ext cx="539931" cy="369332"/>
          </a:xfrm>
          <a:prstGeom prst="rect">
            <a:avLst/>
          </a:prstGeom>
          <a:noFill/>
        </p:spPr>
        <p:txBody>
          <a:bodyPr wrap="square" rtlCol="0">
            <a:spAutoFit/>
          </a:bodyPr>
          <a:lstStyle/>
          <a:p>
            <a:pPr algn="ctr"/>
            <a:r>
              <a:rPr lang="en-US" b="1" dirty="0"/>
              <a:t>Up</a:t>
            </a:r>
          </a:p>
        </p:txBody>
      </p:sp>
      <p:sp>
        <p:nvSpPr>
          <p:cNvPr id="35" name="TextBox 34"/>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pic>
        <p:nvPicPr>
          <p:cNvPr id="3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53672" y="1965831"/>
            <a:ext cx="624971" cy="460283"/>
          </a:xfrm>
          <a:prstGeom prst="rect">
            <a:avLst/>
          </a:prstGeom>
          <a:noFill/>
          <a:ln w="38100">
            <a:noFill/>
            <a:miter lim="800000"/>
            <a:headEnd/>
            <a:tailEnd/>
          </a:ln>
        </p:spPr>
      </p:pic>
      <p:pic>
        <p:nvPicPr>
          <p:cNvPr id="38" name="Picture 3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149526" y="6070272"/>
            <a:ext cx="624971" cy="460283"/>
          </a:xfrm>
          <a:prstGeom prst="rect">
            <a:avLst/>
          </a:prstGeom>
          <a:noFill/>
          <a:ln w="38100">
            <a:noFill/>
            <a:miter lim="800000"/>
            <a:headEnd/>
            <a:tailEnd/>
          </a:ln>
        </p:spPr>
      </p:pic>
      <p:sp>
        <p:nvSpPr>
          <p:cNvPr id="39" name="TextBox 4"/>
          <p:cNvSpPr txBox="1">
            <a:spLocks noChangeArrowheads="1"/>
          </p:cNvSpPr>
          <p:nvPr/>
        </p:nvSpPr>
        <p:spPr bwMode="auto">
          <a:xfrm>
            <a:off x="4801680" y="2499649"/>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Forceful</a:t>
            </a:r>
          </a:p>
          <a:p>
            <a:pPr algn="ctr"/>
            <a:r>
              <a:rPr lang="en-US" sz="1200" dirty="0">
                <a:solidFill>
                  <a:prstClr val="black"/>
                </a:solidFill>
                <a:latin typeface="Calibri"/>
              </a:rPr>
              <a:t>Impulsive</a:t>
            </a:r>
          </a:p>
          <a:p>
            <a:pPr algn="ctr"/>
            <a:r>
              <a:rPr lang="en-US" sz="2800" b="1" dirty="0">
                <a:solidFill>
                  <a:schemeClr val="bg1"/>
                </a:solidFill>
                <a:latin typeface="Calibri"/>
              </a:rPr>
              <a:t>Self-Motivated</a:t>
            </a:r>
          </a:p>
          <a:p>
            <a:pPr algn="ctr"/>
            <a:r>
              <a:rPr lang="en-US" sz="1200" dirty="0">
                <a:solidFill>
                  <a:prstClr val="black"/>
                </a:solidFill>
                <a:latin typeface="Calibri"/>
              </a:rPr>
              <a:t>Assertive</a:t>
            </a:r>
          </a:p>
          <a:p>
            <a:pPr algn="ctr"/>
            <a:r>
              <a:rPr lang="en-US" sz="1200" dirty="0">
                <a:solidFill>
                  <a:prstClr val="black"/>
                </a:solidFill>
                <a:latin typeface="Calibri"/>
              </a:rPr>
              <a:t>Decisive</a:t>
            </a:r>
          </a:p>
          <a:p>
            <a:pPr algn="ctr"/>
            <a:r>
              <a:rPr lang="en-US" sz="1200" dirty="0">
                <a:solidFill>
                  <a:prstClr val="black"/>
                </a:solidFill>
                <a:latin typeface="Calibri"/>
              </a:rPr>
              <a:t>Driven</a:t>
            </a:r>
          </a:p>
          <a:p>
            <a:pPr algn="ctr"/>
            <a:r>
              <a:rPr lang="en-US" sz="1200" dirty="0">
                <a:solidFill>
                  <a:prstClr val="black"/>
                </a:solidFill>
                <a:latin typeface="Calibri"/>
              </a:rPr>
              <a:t>Competitive</a:t>
            </a:r>
          </a:p>
          <a:p>
            <a:pPr algn="ctr"/>
            <a:r>
              <a:rPr lang="en-US" sz="1200" dirty="0">
                <a:solidFill>
                  <a:prstClr val="black"/>
                </a:solidFill>
                <a:latin typeface="Calibri"/>
              </a:rPr>
              <a:t>Focused</a:t>
            </a:r>
          </a:p>
          <a:p>
            <a:pPr algn="ctr"/>
            <a:r>
              <a:rPr lang="en-US" sz="1200" dirty="0">
                <a:solidFill>
                  <a:prstClr val="black"/>
                </a:solidFill>
                <a:latin typeface="Calibri"/>
              </a:rPr>
              <a:t>Stable</a:t>
            </a:r>
          </a:p>
          <a:p>
            <a:pPr algn="ctr"/>
            <a:r>
              <a:rPr lang="en-US" sz="1200" dirty="0">
                <a:solidFill>
                  <a:prstClr val="black"/>
                </a:solidFill>
                <a:latin typeface="Calibri"/>
              </a:rPr>
              <a:t>Easy Going</a:t>
            </a:r>
          </a:p>
          <a:p>
            <a:pPr algn="ctr"/>
            <a:r>
              <a:rPr lang="en-US" sz="1200" dirty="0">
                <a:solidFill>
                  <a:prstClr val="black"/>
                </a:solidFill>
                <a:latin typeface="Calibri"/>
              </a:rPr>
              <a:t>Composed</a:t>
            </a:r>
          </a:p>
          <a:p>
            <a:pPr algn="ctr"/>
            <a:r>
              <a:rPr lang="en-US" sz="1200" dirty="0">
                <a:solidFill>
                  <a:prstClr val="black"/>
                </a:solidFill>
                <a:latin typeface="Calibri"/>
              </a:rPr>
              <a:t>Cautious</a:t>
            </a:r>
          </a:p>
          <a:p>
            <a:pPr algn="ctr"/>
            <a:r>
              <a:rPr lang="en-US" sz="1200" dirty="0">
                <a:solidFill>
                  <a:prstClr val="black"/>
                </a:solidFill>
                <a:latin typeface="Calibri"/>
              </a:rPr>
              <a:t>Hesitant</a:t>
            </a:r>
          </a:p>
          <a:p>
            <a:pPr algn="ctr"/>
            <a:r>
              <a:rPr lang="en-US" sz="2800" b="1" dirty="0">
                <a:solidFill>
                  <a:schemeClr val="bg1"/>
                </a:solidFill>
                <a:latin typeface="Calibri"/>
              </a:rPr>
              <a:t>Patient</a:t>
            </a:r>
          </a:p>
          <a:p>
            <a:pPr algn="ctr"/>
            <a:r>
              <a:rPr lang="en-US" sz="1200" dirty="0">
                <a:solidFill>
                  <a:prstClr val="black"/>
                </a:solidFill>
                <a:latin typeface="Calibri"/>
              </a:rPr>
              <a:t>Uncertain</a:t>
            </a:r>
          </a:p>
          <a:p>
            <a:pPr algn="ctr"/>
            <a:r>
              <a:rPr lang="en-US" sz="1200" dirty="0">
                <a:solidFill>
                  <a:prstClr val="black"/>
                </a:solidFill>
                <a:latin typeface="Calibri"/>
              </a:rPr>
              <a:t>Analysis Paralysis</a:t>
            </a:r>
          </a:p>
        </p:txBody>
      </p:sp>
      <p:sp>
        <p:nvSpPr>
          <p:cNvPr id="41" name="TextBox 40"/>
          <p:cNvSpPr txBox="1"/>
          <p:nvPr/>
        </p:nvSpPr>
        <p:spPr>
          <a:xfrm>
            <a:off x="7270584" y="4061683"/>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42" name="Straight Connector 41"/>
          <p:cNvCxnSpPr>
            <a:cxnSpLocks/>
          </p:cNvCxnSpPr>
          <p:nvPr/>
        </p:nvCxnSpPr>
        <p:spPr>
          <a:xfrm flipV="1">
            <a:off x="5567117" y="2457306"/>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43" name="Straight Connector 42"/>
          <p:cNvCxnSpPr>
            <a:cxnSpLocks/>
          </p:cNvCxnSpPr>
          <p:nvPr/>
        </p:nvCxnSpPr>
        <p:spPr>
          <a:xfrm flipV="1">
            <a:off x="5567117" y="6049083"/>
            <a:ext cx="1664292" cy="1404"/>
          </a:xfrm>
          <a:prstGeom prst="line">
            <a:avLst/>
          </a:prstGeom>
        </p:spPr>
        <p:style>
          <a:lnRef idx="1">
            <a:schemeClr val="dk1"/>
          </a:lnRef>
          <a:fillRef idx="0">
            <a:schemeClr val="dk1"/>
          </a:fillRef>
          <a:effectRef idx="0">
            <a:schemeClr val="dk1"/>
          </a:effectRef>
          <a:fontRef idx="minor">
            <a:schemeClr val="tx1"/>
          </a:fontRef>
        </p:style>
      </p:cxnSp>
      <p:grpSp>
        <p:nvGrpSpPr>
          <p:cNvPr id="45" name="Group 44"/>
          <p:cNvGrpSpPr/>
          <p:nvPr/>
        </p:nvGrpSpPr>
        <p:grpSpPr>
          <a:xfrm>
            <a:off x="4503544" y="4045432"/>
            <a:ext cx="2822672" cy="398480"/>
            <a:chOff x="4503544" y="4112560"/>
            <a:chExt cx="2822672" cy="398480"/>
          </a:xfrm>
        </p:grpSpPr>
        <p:sp>
          <p:nvSpPr>
            <p:cNvPr id="46" name="Rectangle 45"/>
            <p:cNvSpPr/>
            <p:nvPr/>
          </p:nvSpPr>
          <p:spPr>
            <a:xfrm>
              <a:off x="5661924" y="4128810"/>
              <a:ext cx="1664292" cy="382229"/>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lumMod val="50000"/>
                  </a:schemeClr>
                </a:solidFill>
              </a:endParaRPr>
            </a:p>
          </p:txBody>
        </p:sp>
        <p:sp>
          <p:nvSpPr>
            <p:cNvPr id="47" name="Oval 46"/>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48" name="Straight Connector 47"/>
            <p:cNvCxnSpPr>
              <a:cxnSpLocks/>
              <a:stCxn id="47"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4461222" y="2905880"/>
            <a:ext cx="3053270" cy="398480"/>
            <a:chOff x="4503544" y="4112560"/>
            <a:chExt cx="3053270" cy="398480"/>
          </a:xfrm>
        </p:grpSpPr>
        <p:sp>
          <p:nvSpPr>
            <p:cNvPr id="50" name="Rectangle 49"/>
            <p:cNvSpPr/>
            <p:nvPr/>
          </p:nvSpPr>
          <p:spPr>
            <a:xfrm>
              <a:off x="5317707" y="4112560"/>
              <a:ext cx="2239107" cy="398480"/>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1" name="Oval 50"/>
            <p:cNvSpPr/>
            <p:nvPr/>
          </p:nvSpPr>
          <p:spPr>
            <a:xfrm>
              <a:off x="4503544" y="4112560"/>
              <a:ext cx="651486" cy="398480"/>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cxnSpLocks/>
              <a:stCxn id="51" idx="6"/>
            </p:cNvCxnSpPr>
            <p:nvPr/>
          </p:nvCxnSpPr>
          <p:spPr>
            <a:xfrm>
              <a:off x="5155030" y="4311800"/>
              <a:ext cx="162677" cy="0"/>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4530444" y="5176392"/>
            <a:ext cx="2822672" cy="398480"/>
            <a:chOff x="4503544" y="4112560"/>
            <a:chExt cx="2822672" cy="398480"/>
          </a:xfrm>
        </p:grpSpPr>
        <p:sp>
          <p:nvSpPr>
            <p:cNvPr id="54" name="Rectangle 53"/>
            <p:cNvSpPr/>
            <p:nvPr/>
          </p:nvSpPr>
          <p:spPr>
            <a:xfrm>
              <a:off x="5661924" y="4112560"/>
              <a:ext cx="1664292" cy="398480"/>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5" name="Oval 54"/>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a:cxnSpLocks/>
              <a:stCxn id="55"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7438223" y="2799022"/>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336600"/>
                </a:solidFill>
              </a:rPr>
              <a:t>Low S</a:t>
            </a:r>
          </a:p>
        </p:txBody>
      </p:sp>
      <p:sp>
        <p:nvSpPr>
          <p:cNvPr id="58" name="TextBox 57"/>
          <p:cNvSpPr txBox="1"/>
          <p:nvPr/>
        </p:nvSpPr>
        <p:spPr>
          <a:xfrm>
            <a:off x="7363578" y="5027766"/>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C00000"/>
                </a:solidFill>
              </a:rPr>
              <a:t>Low D</a:t>
            </a:r>
          </a:p>
        </p:txBody>
      </p:sp>
    </p:spTree>
    <p:extLst>
      <p:ext uri="{BB962C8B-B14F-4D97-AF65-F5344CB8AC3E}">
        <p14:creationId xmlns:p14="http://schemas.microsoft.com/office/powerpoint/2010/main" val="259806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7" grpId="0"/>
      <p:bldP spid="5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4"/>
          <p:cNvSpPr txBox="1">
            <a:spLocks noChangeArrowheads="1"/>
          </p:cNvSpPr>
          <p:nvPr/>
        </p:nvSpPr>
        <p:spPr bwMode="auto">
          <a:xfrm>
            <a:off x="4950287" y="2488577"/>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Rule Breaker</a:t>
            </a:r>
          </a:p>
          <a:p>
            <a:pPr algn="ctr"/>
            <a:r>
              <a:rPr lang="en-US" sz="1200" dirty="0">
                <a:solidFill>
                  <a:prstClr val="black"/>
                </a:solidFill>
                <a:latin typeface="Calibri"/>
              </a:rPr>
              <a:t>Permission Taker</a:t>
            </a:r>
          </a:p>
          <a:p>
            <a:pPr algn="ctr"/>
            <a:r>
              <a:rPr lang="en-US" sz="2800" b="1" dirty="0">
                <a:solidFill>
                  <a:schemeClr val="bg1"/>
                </a:solidFill>
                <a:latin typeface="Calibri"/>
              </a:rPr>
              <a:t>Independent</a:t>
            </a:r>
            <a:endParaRPr lang="en-US" sz="1200" dirty="0">
              <a:solidFill>
                <a:prstClr val="black"/>
              </a:solidFill>
              <a:latin typeface="Calibri"/>
            </a:endParaRPr>
          </a:p>
          <a:p>
            <a:pPr algn="ctr"/>
            <a:r>
              <a:rPr lang="en-US" sz="1200" dirty="0">
                <a:solidFill>
                  <a:prstClr val="black"/>
                </a:solidFill>
                <a:latin typeface="Calibri"/>
              </a:rPr>
              <a:t>Take Charge</a:t>
            </a:r>
          </a:p>
          <a:p>
            <a:pPr algn="ctr"/>
            <a:r>
              <a:rPr lang="en-US" sz="1200" dirty="0">
                <a:solidFill>
                  <a:prstClr val="black"/>
                </a:solidFill>
                <a:latin typeface="Calibri"/>
              </a:rPr>
              <a:t>Assertive</a:t>
            </a:r>
          </a:p>
          <a:p>
            <a:pPr algn="ctr"/>
            <a:r>
              <a:rPr lang="en-US" sz="1200" dirty="0">
                <a:solidFill>
                  <a:prstClr val="black"/>
                </a:solidFill>
                <a:latin typeface="Calibri"/>
              </a:rPr>
              <a:t>Self-Reliant</a:t>
            </a:r>
          </a:p>
          <a:p>
            <a:pPr algn="ctr"/>
            <a:r>
              <a:rPr lang="en-US" sz="1200" dirty="0">
                <a:solidFill>
                  <a:prstClr val="black"/>
                </a:solidFill>
                <a:latin typeface="Calibri"/>
              </a:rPr>
              <a:t>Competitive</a:t>
            </a:r>
          </a:p>
          <a:p>
            <a:pPr algn="ctr"/>
            <a:r>
              <a:rPr lang="en-US" sz="1200" dirty="0">
                <a:solidFill>
                  <a:prstClr val="black"/>
                </a:solidFill>
                <a:latin typeface="Calibri"/>
              </a:rPr>
              <a:t>Effective</a:t>
            </a:r>
          </a:p>
          <a:p>
            <a:pPr algn="ctr"/>
            <a:r>
              <a:rPr lang="en-US" sz="1200" dirty="0">
                <a:solidFill>
                  <a:prstClr val="black"/>
                </a:solidFill>
                <a:latin typeface="Calibri"/>
              </a:rPr>
              <a:t>Team Player</a:t>
            </a:r>
          </a:p>
          <a:p>
            <a:pPr algn="ctr"/>
            <a:r>
              <a:rPr lang="en-US" sz="1200" dirty="0">
                <a:solidFill>
                  <a:prstClr val="black"/>
                </a:solidFill>
                <a:latin typeface="Calibri"/>
              </a:rPr>
              <a:t>Easy Going</a:t>
            </a:r>
          </a:p>
          <a:p>
            <a:pPr algn="ctr"/>
            <a:r>
              <a:rPr lang="en-US" sz="1200" dirty="0">
                <a:solidFill>
                  <a:prstClr val="black"/>
                </a:solidFill>
                <a:latin typeface="Calibri"/>
              </a:rPr>
              <a:t>Respectful</a:t>
            </a:r>
          </a:p>
          <a:p>
            <a:pPr algn="ctr"/>
            <a:r>
              <a:rPr lang="en-US" sz="1200" dirty="0">
                <a:solidFill>
                  <a:prstClr val="black"/>
                </a:solidFill>
                <a:latin typeface="Calibri"/>
              </a:rPr>
              <a:t>Compliant</a:t>
            </a:r>
          </a:p>
          <a:p>
            <a:pPr algn="ctr"/>
            <a:r>
              <a:rPr lang="en-US" sz="1200" dirty="0">
                <a:solidFill>
                  <a:prstClr val="black"/>
                </a:solidFill>
                <a:latin typeface="Calibri"/>
              </a:rPr>
              <a:t>Obedient</a:t>
            </a:r>
          </a:p>
          <a:p>
            <a:pPr algn="ctr"/>
            <a:r>
              <a:rPr lang="en-US" sz="2800" b="1" dirty="0">
                <a:solidFill>
                  <a:schemeClr val="bg1"/>
                </a:solidFill>
                <a:latin typeface="Calibri"/>
              </a:rPr>
              <a:t>Cooperative</a:t>
            </a:r>
          </a:p>
          <a:p>
            <a:pPr algn="ctr"/>
            <a:r>
              <a:rPr lang="en-US" sz="1200" dirty="0">
                <a:solidFill>
                  <a:prstClr val="black"/>
                </a:solidFill>
                <a:latin typeface="Calibri"/>
              </a:rPr>
              <a:t>Complacent</a:t>
            </a:r>
          </a:p>
          <a:p>
            <a:pPr algn="ctr"/>
            <a:r>
              <a:rPr lang="en-US" sz="1200" dirty="0">
                <a:solidFill>
                  <a:prstClr val="black"/>
                </a:solidFill>
                <a:latin typeface="Calibri"/>
              </a:rPr>
              <a:t>Submissive</a:t>
            </a:r>
          </a:p>
        </p:txBody>
      </p:sp>
      <p:sp>
        <p:nvSpPr>
          <p:cNvPr id="21" name="Rectangle 20"/>
          <p:cNvSpPr/>
          <p:nvPr/>
        </p:nvSpPr>
        <p:spPr>
          <a:xfrm>
            <a:off x="293543" y="4956075"/>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655661" y="4956075"/>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41547" y="2847807"/>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2690" y="2847807"/>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43771" y="4956075"/>
            <a:ext cx="3790786"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Prefer to work alone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Create their own rules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Typically remain neutral in the affairs of others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Goal-oriented</a:t>
            </a:r>
          </a:p>
        </p:txBody>
      </p:sp>
      <p:sp>
        <p:nvSpPr>
          <p:cNvPr id="8" name="TextBox 7"/>
          <p:cNvSpPr txBox="1"/>
          <p:nvPr/>
        </p:nvSpPr>
        <p:spPr>
          <a:xfrm>
            <a:off x="0" y="1911202"/>
            <a:ext cx="394055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you have the…</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Independence</a:t>
            </a:r>
            <a:r>
              <a:rPr lang="en-US" sz="24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318813" y="4956075"/>
            <a:ext cx="3690320"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Easy to work with</a:t>
            </a:r>
          </a:p>
          <a:p>
            <a:pPr lvl="1"/>
            <a:r>
              <a:rPr lang="en-US" sz="1400" dirty="0">
                <a:solidFill>
                  <a:schemeClr val="bg1"/>
                </a:solidFill>
              </a:rPr>
              <a:t>Enjoy helping out</a:t>
            </a:r>
          </a:p>
          <a:p>
            <a:pPr lvl="1"/>
            <a:r>
              <a:rPr lang="en-US" sz="1400" dirty="0">
                <a:solidFill>
                  <a:schemeClr val="bg1"/>
                </a:solidFill>
              </a:rPr>
              <a:t>Focus on policies and procedures</a:t>
            </a:r>
          </a:p>
          <a:p>
            <a:pPr lvl="1"/>
            <a:r>
              <a:rPr lang="en-US" sz="1400" dirty="0">
                <a:solidFill>
                  <a:schemeClr val="bg1"/>
                </a:solidFill>
              </a:rPr>
              <a:t>Naturally build positive relationships with others</a:t>
            </a:r>
          </a:p>
        </p:txBody>
      </p:sp>
      <p:sp>
        <p:nvSpPr>
          <p:cNvPr id="10" name="TextBox 9"/>
          <p:cNvSpPr txBox="1"/>
          <p:nvPr/>
        </p:nvSpPr>
        <p:spPr>
          <a:xfrm>
            <a:off x="8318813" y="1911202"/>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C00000"/>
                </a:solidFill>
                <a:latin typeface="Segoe UI" panose="020B0502040204020203" pitchFamily="34" charset="0"/>
                <a:ea typeface="Segoe UI" panose="020B0502040204020203" pitchFamily="34" charset="0"/>
                <a:cs typeface="Segoe UI" panose="020B0502040204020203" pitchFamily="34" charset="0"/>
              </a:rPr>
              <a:t>Dominance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endParaRPr lang="en-US" sz="2000" dirty="0"/>
          </a:p>
          <a:p>
            <a:pPr marL="182880" indent="-182880">
              <a:spcBef>
                <a:spcPts val="12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Cooperativeness</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9185564" y="1130578"/>
            <a:ext cx="2297348" cy="400110"/>
          </a:xfrm>
          <a:prstGeom prst="rect">
            <a:avLst/>
          </a:prstGeom>
          <a:noFill/>
        </p:spPr>
        <p:txBody>
          <a:bodyPr wrap="square" rtlCol="0">
            <a:spAutoFit/>
          </a:bodyPr>
          <a:lstStyle/>
          <a:p>
            <a:r>
              <a:rPr lang="en-US" sz="2000" dirty="0">
                <a:solidFill>
                  <a:schemeClr val="bg1"/>
                </a:solidFill>
              </a:rPr>
              <a:t>Cooperativeness</a:t>
            </a:r>
          </a:p>
        </p:txBody>
      </p:sp>
      <p:sp>
        <p:nvSpPr>
          <p:cNvPr id="16" name="TextBox 15"/>
          <p:cNvSpPr txBox="1"/>
          <p:nvPr/>
        </p:nvSpPr>
        <p:spPr>
          <a:xfrm>
            <a:off x="6556988" y="1130578"/>
            <a:ext cx="2115957" cy="400110"/>
          </a:xfrm>
          <a:prstGeom prst="rect">
            <a:avLst/>
          </a:prstGeom>
          <a:noFill/>
        </p:spPr>
        <p:txBody>
          <a:bodyPr wrap="square" rtlCol="0">
            <a:spAutoFit/>
          </a:bodyPr>
          <a:lstStyle/>
          <a:p>
            <a:r>
              <a:rPr lang="en-US" sz="2000" dirty="0">
                <a:solidFill>
                  <a:schemeClr val="bg1"/>
                </a:solidFill>
              </a:rPr>
              <a:t>Independence</a:t>
            </a:r>
          </a:p>
        </p:txBody>
      </p:sp>
      <p:sp>
        <p:nvSpPr>
          <p:cNvPr id="18" name="Left-Right Arrow 17"/>
          <p:cNvSpPr/>
          <p:nvPr/>
        </p:nvSpPr>
        <p:spPr>
          <a:xfrm>
            <a:off x="8563471" y="1273343"/>
            <a:ext cx="633476" cy="171667"/>
          </a:xfrm>
          <a:prstGeom prst="leftRightArrow">
            <a:avLst/>
          </a:prstGeom>
          <a:gradFill>
            <a:gsLst>
              <a:gs pos="100000">
                <a:srgbClr val="C0000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Left-Right Arrow 19"/>
          <p:cNvSpPr/>
          <p:nvPr/>
        </p:nvSpPr>
        <p:spPr>
          <a:xfrm rot="5400000">
            <a:off x="2362461" y="3621174"/>
            <a:ext cx="4846320" cy="1260910"/>
          </a:xfrm>
          <a:prstGeom prst="leftRightArrow">
            <a:avLst/>
          </a:prstGeom>
          <a:gradFill>
            <a:gsLst>
              <a:gs pos="100000">
                <a:srgbClr val="C00000"/>
              </a:gs>
              <a:gs pos="0">
                <a:srgbClr val="FEFD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5" name="TextBox 4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7" name="Group 46"/>
          <p:cNvGrpSpPr/>
          <p:nvPr/>
        </p:nvGrpSpPr>
        <p:grpSpPr>
          <a:xfrm>
            <a:off x="4521573" y="4058259"/>
            <a:ext cx="2822672" cy="398480"/>
            <a:chOff x="4503544" y="4112560"/>
            <a:chExt cx="2822672" cy="398480"/>
          </a:xfrm>
        </p:grpSpPr>
        <p:sp>
          <p:nvSpPr>
            <p:cNvPr id="48" name="Rectangle 4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Oval 4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543545" y="2901443"/>
            <a:ext cx="3045119" cy="447381"/>
            <a:chOff x="4503544" y="4079331"/>
            <a:chExt cx="2984438" cy="398480"/>
          </a:xfrm>
        </p:grpSpPr>
        <p:sp>
          <p:nvSpPr>
            <p:cNvPr id="52" name="Rectangle 51"/>
            <p:cNvSpPr/>
            <p:nvPr/>
          </p:nvSpPr>
          <p:spPr>
            <a:xfrm>
              <a:off x="5438159" y="4079331"/>
              <a:ext cx="2049823" cy="398480"/>
            </a:xfrm>
            <a:prstGeom prst="rect">
              <a:avLst/>
            </a:prstGeom>
            <a:noFill/>
            <a:ln w="25400">
              <a:solidFill>
                <a:srgbClr val="912426"/>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 name="Oval 52"/>
            <p:cNvSpPr/>
            <p:nvPr/>
          </p:nvSpPr>
          <p:spPr>
            <a:xfrm>
              <a:off x="4503544" y="4112561"/>
              <a:ext cx="611484" cy="299708"/>
            </a:xfrm>
            <a:prstGeom prst="ellipse">
              <a:avLst/>
            </a:prstGeom>
            <a:noFill/>
            <a:ln w="25400">
              <a:solidFill>
                <a:srgbClr val="9124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cxnSpLocks/>
              <a:stCxn id="53" idx="6"/>
            </p:cNvCxnSpPr>
            <p:nvPr/>
          </p:nvCxnSpPr>
          <p:spPr>
            <a:xfrm flipV="1">
              <a:off x="5115028" y="4261091"/>
              <a:ext cx="302195" cy="1324"/>
            </a:xfrm>
            <a:prstGeom prst="line">
              <a:avLst/>
            </a:prstGeom>
            <a:ln w="25400">
              <a:solidFill>
                <a:srgbClr val="912426"/>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553299" y="5220446"/>
            <a:ext cx="2914985" cy="398480"/>
            <a:chOff x="4503544" y="4112560"/>
            <a:chExt cx="2822673" cy="398480"/>
          </a:xfrm>
        </p:grpSpPr>
        <p:sp>
          <p:nvSpPr>
            <p:cNvPr id="56" name="Rectangle 55"/>
            <p:cNvSpPr/>
            <p:nvPr/>
          </p:nvSpPr>
          <p:spPr>
            <a:xfrm>
              <a:off x="5481212" y="4112560"/>
              <a:ext cx="1845005"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 name="Oval 56"/>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cxnSpLocks/>
              <a:stCxn id="57" idx="6"/>
            </p:cNvCxnSpPr>
            <p:nvPr/>
          </p:nvCxnSpPr>
          <p:spPr>
            <a:xfrm flipV="1">
              <a:off x="5155030" y="4309503"/>
              <a:ext cx="326181" cy="2297"/>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6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01002" y="6074004"/>
            <a:ext cx="594360" cy="457200"/>
          </a:xfrm>
          <a:prstGeom prst="rect">
            <a:avLst/>
          </a:prstGeom>
          <a:noFill/>
          <a:ln w="38100">
            <a:noFill/>
            <a:miter lim="800000"/>
            <a:headEnd/>
            <a:tailEnd/>
          </a:ln>
        </p:spPr>
      </p:pic>
      <p:pic>
        <p:nvPicPr>
          <p:cNvPr id="6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1613" y="1935644"/>
            <a:ext cx="594360" cy="457200"/>
          </a:xfrm>
          <a:prstGeom prst="rect">
            <a:avLst/>
          </a:prstGeom>
          <a:noFill/>
          <a:ln w="38100">
            <a:noFill/>
            <a:miter lim="800000"/>
            <a:headEnd/>
            <a:tailEnd/>
          </a:ln>
        </p:spPr>
      </p:pic>
      <p:sp>
        <p:nvSpPr>
          <p:cNvPr id="65" name="TextBox 64"/>
          <p:cNvSpPr txBox="1"/>
          <p:nvPr/>
        </p:nvSpPr>
        <p:spPr>
          <a:xfrm>
            <a:off x="7344245" y="4080895"/>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6" name="Straight Connector 65"/>
          <p:cNvCxnSpPr>
            <a:cxnSpLocks/>
          </p:cNvCxnSpPr>
          <p:nvPr/>
        </p:nvCxnSpPr>
        <p:spPr>
          <a:xfrm flipV="1">
            <a:off x="5717606" y="2494655"/>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cxnSpLocks/>
          </p:cNvCxnSpPr>
          <p:nvPr/>
        </p:nvCxnSpPr>
        <p:spPr>
          <a:xfrm flipV="1">
            <a:off x="5717606" y="6034085"/>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527984" y="2757134"/>
            <a:ext cx="1091036" cy="646331"/>
          </a:xfrm>
          <a:prstGeom prst="rect">
            <a:avLst/>
          </a:prstGeom>
          <a:noFill/>
        </p:spPr>
        <p:txBody>
          <a:bodyPr wrap="square" rtlCol="0">
            <a:spAutoFit/>
          </a:bodyPr>
          <a:lstStyle/>
          <a:p>
            <a:r>
              <a:rPr lang="en-US" b="1" dirty="0">
                <a:solidFill>
                  <a:srgbClr val="C00000"/>
                </a:solidFill>
              </a:rPr>
              <a:t>High D</a:t>
            </a:r>
          </a:p>
          <a:p>
            <a:r>
              <a:rPr lang="en-US" b="1" dirty="0">
                <a:solidFill>
                  <a:srgbClr val="FBCA19"/>
                </a:solidFill>
              </a:rPr>
              <a:t>Low C</a:t>
            </a:r>
          </a:p>
        </p:txBody>
      </p:sp>
      <p:sp>
        <p:nvSpPr>
          <p:cNvPr id="69" name="TextBox 68"/>
          <p:cNvSpPr txBox="1"/>
          <p:nvPr/>
        </p:nvSpPr>
        <p:spPr>
          <a:xfrm>
            <a:off x="7527984" y="5108269"/>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C00000"/>
                </a:solidFill>
              </a:rPr>
              <a:t>Low D</a:t>
            </a:r>
          </a:p>
        </p:txBody>
      </p:sp>
      <p:sp>
        <p:nvSpPr>
          <p:cNvPr id="81" name="TextBox 80"/>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82" name="TextBox 81"/>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83" name="TextBox 82"/>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84" name="TextBox 83"/>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85" name="TextBox 84"/>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86" name="TextBox 85"/>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87" name="TextBox 86"/>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88" name="TextBox 87"/>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89" name="TextBox 88"/>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90" name="TextBox 89"/>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91" name="TextBox 90"/>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106489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6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4"/>
          <p:cNvSpPr txBox="1">
            <a:spLocks noChangeArrowheads="1"/>
          </p:cNvSpPr>
          <p:nvPr/>
        </p:nvSpPr>
        <p:spPr bwMode="auto">
          <a:xfrm>
            <a:off x="4882564" y="2488577"/>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Over Zealous</a:t>
            </a:r>
          </a:p>
          <a:p>
            <a:pPr algn="ctr"/>
            <a:r>
              <a:rPr lang="en-US" sz="1200" dirty="0">
                <a:solidFill>
                  <a:prstClr val="black"/>
                </a:solidFill>
                <a:latin typeface="Calibri"/>
              </a:rPr>
              <a:t>Idealistic</a:t>
            </a:r>
          </a:p>
          <a:p>
            <a:pPr algn="ctr"/>
            <a:r>
              <a:rPr lang="en-US" sz="2800" b="1" dirty="0">
                <a:solidFill>
                  <a:schemeClr val="bg1"/>
                </a:solidFill>
                <a:latin typeface="Calibri"/>
              </a:rPr>
              <a:t>Enthusiastic</a:t>
            </a:r>
            <a:endParaRPr lang="en-US" sz="1200" dirty="0">
              <a:solidFill>
                <a:prstClr val="black"/>
              </a:solidFill>
              <a:latin typeface="Calibri"/>
            </a:endParaRPr>
          </a:p>
          <a:p>
            <a:pPr algn="ctr"/>
            <a:r>
              <a:rPr lang="en-US" sz="1200" dirty="0">
                <a:solidFill>
                  <a:prstClr val="black"/>
                </a:solidFill>
                <a:latin typeface="Calibri"/>
              </a:rPr>
              <a:t>Ambitious</a:t>
            </a:r>
          </a:p>
          <a:p>
            <a:pPr algn="ctr"/>
            <a:r>
              <a:rPr lang="en-US" sz="1200" dirty="0">
                <a:solidFill>
                  <a:prstClr val="black"/>
                </a:solidFill>
                <a:latin typeface="Calibri"/>
              </a:rPr>
              <a:t>Visionary</a:t>
            </a:r>
          </a:p>
          <a:p>
            <a:pPr algn="ctr"/>
            <a:r>
              <a:rPr lang="en-US" sz="1200" dirty="0">
                <a:solidFill>
                  <a:prstClr val="black"/>
                </a:solidFill>
                <a:latin typeface="Calibri"/>
              </a:rPr>
              <a:t>Energetic</a:t>
            </a:r>
          </a:p>
          <a:p>
            <a:pPr algn="ctr"/>
            <a:r>
              <a:rPr lang="en-US" sz="1200" dirty="0">
                <a:solidFill>
                  <a:prstClr val="black"/>
                </a:solidFill>
                <a:latin typeface="Calibri"/>
              </a:rPr>
              <a:t>Goal-Oriented</a:t>
            </a:r>
          </a:p>
          <a:p>
            <a:pPr algn="ctr"/>
            <a:r>
              <a:rPr lang="en-US" sz="1200" dirty="0">
                <a:solidFill>
                  <a:prstClr val="black"/>
                </a:solidFill>
                <a:latin typeface="Calibri"/>
              </a:rPr>
              <a:t>Tactful</a:t>
            </a:r>
          </a:p>
          <a:p>
            <a:pPr algn="ctr"/>
            <a:r>
              <a:rPr lang="en-US" sz="1200" dirty="0">
                <a:solidFill>
                  <a:prstClr val="black"/>
                </a:solidFill>
                <a:latin typeface="Calibri"/>
              </a:rPr>
              <a:t>Astute</a:t>
            </a:r>
          </a:p>
          <a:p>
            <a:pPr algn="ctr"/>
            <a:r>
              <a:rPr lang="en-US" sz="1200" dirty="0">
                <a:solidFill>
                  <a:prstClr val="black"/>
                </a:solidFill>
                <a:latin typeface="Calibri"/>
              </a:rPr>
              <a:t>Attentive</a:t>
            </a:r>
          </a:p>
          <a:p>
            <a:pPr algn="ctr"/>
            <a:r>
              <a:rPr lang="en-US" sz="1200" dirty="0">
                <a:solidFill>
                  <a:prstClr val="black"/>
                </a:solidFill>
                <a:latin typeface="Calibri"/>
              </a:rPr>
              <a:t>Logical</a:t>
            </a:r>
          </a:p>
          <a:p>
            <a:pPr algn="ctr"/>
            <a:r>
              <a:rPr lang="en-US" sz="1200" dirty="0">
                <a:solidFill>
                  <a:prstClr val="black"/>
                </a:solidFill>
                <a:latin typeface="Calibri"/>
              </a:rPr>
              <a:t>Accurate</a:t>
            </a:r>
          </a:p>
          <a:p>
            <a:pPr algn="ctr"/>
            <a:r>
              <a:rPr lang="en-US" sz="1200" dirty="0">
                <a:solidFill>
                  <a:prstClr val="black"/>
                </a:solidFill>
                <a:latin typeface="Calibri"/>
              </a:rPr>
              <a:t>Considerate</a:t>
            </a:r>
          </a:p>
          <a:p>
            <a:pPr algn="ctr"/>
            <a:r>
              <a:rPr lang="en-US" sz="2800" b="1" dirty="0">
                <a:solidFill>
                  <a:schemeClr val="bg1"/>
                </a:solidFill>
                <a:latin typeface="Calibri"/>
              </a:rPr>
              <a:t>Thoughtful</a:t>
            </a:r>
          </a:p>
          <a:p>
            <a:pPr algn="ctr"/>
            <a:r>
              <a:rPr lang="en-US" sz="1200" dirty="0">
                <a:solidFill>
                  <a:prstClr val="black"/>
                </a:solidFill>
                <a:latin typeface="Calibri"/>
              </a:rPr>
              <a:t>Cautious</a:t>
            </a:r>
          </a:p>
          <a:p>
            <a:pPr algn="ctr"/>
            <a:r>
              <a:rPr lang="en-US" sz="1200" dirty="0">
                <a:solidFill>
                  <a:prstClr val="black"/>
                </a:solidFill>
                <a:latin typeface="Calibri"/>
              </a:rPr>
              <a:t>Overthinking</a:t>
            </a:r>
          </a:p>
        </p:txBody>
      </p:sp>
      <p:sp>
        <p:nvSpPr>
          <p:cNvPr id="20" name="Rectangle 19"/>
          <p:cNvSpPr/>
          <p:nvPr/>
        </p:nvSpPr>
        <p:spPr>
          <a:xfrm>
            <a:off x="8576341"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43386" y="495049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510127" y="2836439"/>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78762" y="2836439"/>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93928" y="4950496"/>
            <a:ext cx="3790786" cy="1415772"/>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Outgoing &amp; extroverted</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Positive attitude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Able to keep up with others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Go-getter</a:t>
            </a:r>
          </a:p>
        </p:txBody>
      </p:sp>
      <p:sp>
        <p:nvSpPr>
          <p:cNvPr id="8" name="TextBox 7"/>
          <p:cNvSpPr txBox="1"/>
          <p:nvPr/>
        </p:nvSpPr>
        <p:spPr>
          <a:xfrm>
            <a:off x="49843" y="2011227"/>
            <a:ext cx="394055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Enthusiasm</a:t>
            </a:r>
            <a:r>
              <a:rPr lang="en-US" sz="2400" dirty="0">
                <a:solidFill>
                  <a:schemeClr val="bg1"/>
                </a:solidFill>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239495" y="4944944"/>
            <a:ext cx="3690318" cy="1415772"/>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Highly aware of surroundings</a:t>
            </a:r>
          </a:p>
          <a:p>
            <a:pPr lvl="1"/>
            <a:r>
              <a:rPr lang="en-US" sz="1400" dirty="0">
                <a:solidFill>
                  <a:schemeClr val="bg1"/>
                </a:solidFill>
              </a:rPr>
              <a:t>Think diligently</a:t>
            </a:r>
          </a:p>
          <a:p>
            <a:pPr lvl="1"/>
            <a:r>
              <a:rPr lang="en-US" sz="1400" dirty="0">
                <a:solidFill>
                  <a:schemeClr val="bg1"/>
                </a:solidFill>
              </a:rPr>
              <a:t>Tend to plan for everything</a:t>
            </a:r>
          </a:p>
          <a:p>
            <a:pPr lvl="1"/>
            <a:r>
              <a:rPr lang="en-US" sz="1400" dirty="0">
                <a:solidFill>
                  <a:schemeClr val="bg1"/>
                </a:solidFill>
              </a:rPr>
              <a:t>Trust logic over impulse</a:t>
            </a:r>
          </a:p>
        </p:txBody>
      </p:sp>
      <p:sp>
        <p:nvSpPr>
          <p:cNvPr id="10" name="TextBox 9"/>
          <p:cNvSpPr txBox="1"/>
          <p:nvPr/>
        </p:nvSpPr>
        <p:spPr>
          <a:xfrm>
            <a:off x="8239495" y="2011227"/>
            <a:ext cx="4027168" cy="2862322"/>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ln>
                  <a:solidFill>
                    <a:schemeClr val="accent3">
                      <a:lumMod val="50000"/>
                      <a:alpha val="48000"/>
                    </a:schemeClr>
                  </a:solidFill>
                </a:ln>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itchFamily="34" charset="0"/>
              </a:rPr>
              <a:t>Thoughtfulness</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14" name="TextBox 13"/>
          <p:cNvSpPr txBox="1"/>
          <p:nvPr/>
        </p:nvSpPr>
        <p:spPr>
          <a:xfrm>
            <a:off x="9462655" y="1130578"/>
            <a:ext cx="2020257" cy="400110"/>
          </a:xfrm>
          <a:prstGeom prst="rect">
            <a:avLst/>
          </a:prstGeom>
          <a:noFill/>
        </p:spPr>
        <p:txBody>
          <a:bodyPr wrap="square" rtlCol="0">
            <a:spAutoFit/>
          </a:bodyPr>
          <a:lstStyle/>
          <a:p>
            <a:r>
              <a:rPr lang="en-US" sz="2000" dirty="0">
                <a:solidFill>
                  <a:schemeClr val="bg1"/>
                </a:solidFill>
              </a:rPr>
              <a:t>Thoughtfulness</a:t>
            </a:r>
          </a:p>
        </p:txBody>
      </p:sp>
      <p:sp>
        <p:nvSpPr>
          <p:cNvPr id="16" name="TextBox 15"/>
          <p:cNvSpPr txBox="1"/>
          <p:nvPr/>
        </p:nvSpPr>
        <p:spPr>
          <a:xfrm>
            <a:off x="6384654" y="1130578"/>
            <a:ext cx="1554001" cy="400110"/>
          </a:xfrm>
          <a:prstGeom prst="rect">
            <a:avLst/>
          </a:prstGeom>
          <a:noFill/>
        </p:spPr>
        <p:txBody>
          <a:bodyPr wrap="square" rtlCol="0">
            <a:spAutoFit/>
          </a:bodyPr>
          <a:lstStyle/>
          <a:p>
            <a:r>
              <a:rPr lang="en-US" sz="2000" dirty="0">
                <a:solidFill>
                  <a:schemeClr val="bg1"/>
                </a:solidFill>
              </a:rPr>
              <a:t>Enthusiasm</a:t>
            </a:r>
          </a:p>
        </p:txBody>
      </p:sp>
      <p:sp>
        <p:nvSpPr>
          <p:cNvPr id="18" name="Left-Right Arrow 17"/>
          <p:cNvSpPr/>
          <p:nvPr/>
        </p:nvSpPr>
        <p:spPr>
          <a:xfrm>
            <a:off x="7851450" y="1219328"/>
            <a:ext cx="1611205" cy="218420"/>
          </a:xfrm>
          <a:prstGeom prst="leftRightArrow">
            <a:avLst/>
          </a:prstGeom>
          <a:gradFill>
            <a:gsLst>
              <a:gs pos="100000">
                <a:srgbClr val="003399"/>
              </a:gs>
              <a:gs pos="0">
                <a:srgbClr val="00B05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 name="Left-Right Arrow 19"/>
          <p:cNvSpPr/>
          <p:nvPr/>
        </p:nvSpPr>
        <p:spPr>
          <a:xfrm rot="5400000">
            <a:off x="2362461" y="3621174"/>
            <a:ext cx="4846320" cy="1260910"/>
          </a:xfrm>
          <a:prstGeom prst="leftRightArrow">
            <a:avLst/>
          </a:prstGeom>
          <a:gradFill>
            <a:gsLst>
              <a:gs pos="100000">
                <a:srgbClr val="2F497D"/>
              </a:gs>
              <a:gs pos="0">
                <a:srgbClr val="4CA447"/>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4" name="TextBox 4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5" name="TextBox 4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7" name="Group 46"/>
          <p:cNvGrpSpPr/>
          <p:nvPr/>
        </p:nvGrpSpPr>
        <p:grpSpPr>
          <a:xfrm>
            <a:off x="4469560" y="4064602"/>
            <a:ext cx="2822672" cy="398480"/>
            <a:chOff x="4503544" y="4112560"/>
            <a:chExt cx="2822672" cy="398480"/>
          </a:xfrm>
        </p:grpSpPr>
        <p:sp>
          <p:nvSpPr>
            <p:cNvPr id="48" name="Rectangle 4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9" name="Oval 4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p:cNvCxnSpPr>
              <a:cxnSpLocks/>
              <a:stCxn id="4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4503544" y="2875048"/>
            <a:ext cx="2926364" cy="398480"/>
            <a:chOff x="4503544" y="4112560"/>
            <a:chExt cx="2889970" cy="398480"/>
          </a:xfrm>
        </p:grpSpPr>
        <p:sp>
          <p:nvSpPr>
            <p:cNvPr id="52" name="Rectangle 51"/>
            <p:cNvSpPr/>
            <p:nvPr/>
          </p:nvSpPr>
          <p:spPr>
            <a:xfrm>
              <a:off x="5530307" y="4112560"/>
              <a:ext cx="1863207" cy="398480"/>
            </a:xfrm>
            <a:prstGeom prst="rect">
              <a:avLst/>
            </a:prstGeom>
            <a:noFill/>
            <a:ln w="25400">
              <a:solidFill>
                <a:srgbClr val="00409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3" name="Oval 52"/>
            <p:cNvSpPr/>
            <p:nvPr/>
          </p:nvSpPr>
          <p:spPr>
            <a:xfrm>
              <a:off x="4503544" y="4112560"/>
              <a:ext cx="651486" cy="398480"/>
            </a:xfrm>
            <a:prstGeom prst="ellipse">
              <a:avLst/>
            </a:prstGeom>
            <a:noFill/>
            <a:ln w="25400">
              <a:solidFill>
                <a:srgbClr val="0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4" name="Straight Connector 53"/>
            <p:cNvCxnSpPr>
              <a:cxnSpLocks/>
              <a:stCxn id="53" idx="6"/>
              <a:endCxn id="52" idx="1"/>
            </p:cNvCxnSpPr>
            <p:nvPr/>
          </p:nvCxnSpPr>
          <p:spPr>
            <a:xfrm>
              <a:off x="5155030" y="4311800"/>
              <a:ext cx="375277" cy="0"/>
            </a:xfrm>
            <a:prstGeom prst="line">
              <a:avLst/>
            </a:prstGeom>
            <a:ln w="25400">
              <a:solidFill>
                <a:srgbClr val="004099"/>
              </a:solidFill>
            </a:ln>
          </p:spPr>
          <p:style>
            <a:lnRef idx="1">
              <a:schemeClr val="accent1"/>
            </a:lnRef>
            <a:fillRef idx="0">
              <a:schemeClr val="accent1"/>
            </a:fillRef>
            <a:effectRef idx="0">
              <a:schemeClr val="accent1"/>
            </a:effectRef>
            <a:fontRef idx="minor">
              <a:schemeClr val="tx1"/>
            </a:fontRef>
          </p:style>
        </p:cxnSp>
      </p:grpSp>
      <p:grpSp>
        <p:nvGrpSpPr>
          <p:cNvPr id="55" name="Group 54"/>
          <p:cNvGrpSpPr/>
          <p:nvPr/>
        </p:nvGrpSpPr>
        <p:grpSpPr>
          <a:xfrm>
            <a:off x="4503544" y="5189607"/>
            <a:ext cx="2822672" cy="398480"/>
            <a:chOff x="4503544" y="4112560"/>
            <a:chExt cx="2822672" cy="398480"/>
          </a:xfrm>
        </p:grpSpPr>
        <p:sp>
          <p:nvSpPr>
            <p:cNvPr id="56" name="Rectangle 55"/>
            <p:cNvSpPr/>
            <p:nvPr/>
          </p:nvSpPr>
          <p:spPr>
            <a:xfrm>
              <a:off x="5661924" y="4112560"/>
              <a:ext cx="1664292" cy="398480"/>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7" name="Oval 56"/>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a:cxnSpLocks/>
              <a:stCxn id="57"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pic>
        <p:nvPicPr>
          <p:cNvPr id="6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13997" y="6124512"/>
            <a:ext cx="594360" cy="457200"/>
          </a:xfrm>
          <a:prstGeom prst="rect">
            <a:avLst/>
          </a:prstGeom>
          <a:noFill/>
          <a:ln w="38100">
            <a:noFill/>
            <a:miter lim="800000"/>
            <a:headEnd/>
            <a:tailEnd/>
          </a:ln>
        </p:spPr>
      </p:pic>
      <p:pic>
        <p:nvPicPr>
          <p:cNvPr id="61"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54365" y="2016056"/>
            <a:ext cx="594360" cy="457200"/>
          </a:xfrm>
          <a:prstGeom prst="rect">
            <a:avLst/>
          </a:prstGeom>
          <a:noFill/>
          <a:ln w="38100">
            <a:noFill/>
            <a:miter lim="800000"/>
            <a:headEnd/>
            <a:tailEnd/>
          </a:ln>
        </p:spPr>
      </p:pic>
      <p:sp>
        <p:nvSpPr>
          <p:cNvPr id="65" name="TextBox 64"/>
          <p:cNvSpPr txBox="1"/>
          <p:nvPr/>
        </p:nvSpPr>
        <p:spPr>
          <a:xfrm>
            <a:off x="7306571" y="4101465"/>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6" name="Straight Connector 65"/>
          <p:cNvCxnSpPr>
            <a:cxnSpLocks/>
          </p:cNvCxnSpPr>
          <p:nvPr/>
        </p:nvCxnSpPr>
        <p:spPr>
          <a:xfrm flipV="1">
            <a:off x="5641343" y="2498600"/>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7" name="Straight Connector 66"/>
          <p:cNvCxnSpPr>
            <a:cxnSpLocks/>
          </p:cNvCxnSpPr>
          <p:nvPr/>
        </p:nvCxnSpPr>
        <p:spPr>
          <a:xfrm flipV="1">
            <a:off x="5641343" y="6090376"/>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7432931" y="2718000"/>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336600"/>
                </a:solidFill>
              </a:rPr>
              <a:t>Low S</a:t>
            </a:r>
          </a:p>
        </p:txBody>
      </p:sp>
      <p:sp>
        <p:nvSpPr>
          <p:cNvPr id="69" name="TextBox 68"/>
          <p:cNvSpPr txBox="1"/>
          <p:nvPr/>
        </p:nvSpPr>
        <p:spPr>
          <a:xfrm>
            <a:off x="7429908" y="5080734"/>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2F497D"/>
                </a:solidFill>
              </a:rPr>
              <a:t>Low I</a:t>
            </a:r>
          </a:p>
        </p:txBody>
      </p:sp>
      <p:sp>
        <p:nvSpPr>
          <p:cNvPr id="70" name="TextBox 69"/>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71" name="TextBox 70"/>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72" name="TextBox 71"/>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73" name="TextBox 72"/>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74" name="TextBox 73"/>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75" name="TextBox 74"/>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6" name="TextBox 75"/>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7" name="TextBox 76"/>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8" name="TextBox 77"/>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79" name="TextBox 78"/>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80" name="TextBox 79"/>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138643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8" grpId="0"/>
      <p:bldP spid="6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4"/>
          <p:cNvSpPr txBox="1">
            <a:spLocks noChangeArrowheads="1"/>
          </p:cNvSpPr>
          <p:nvPr/>
        </p:nvSpPr>
        <p:spPr bwMode="auto">
          <a:xfrm>
            <a:off x="4937115" y="2476404"/>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Delusions of Grandeur</a:t>
            </a:r>
          </a:p>
          <a:p>
            <a:pPr algn="ctr"/>
            <a:r>
              <a:rPr lang="en-US" sz="1200" dirty="0">
                <a:solidFill>
                  <a:prstClr val="black"/>
                </a:solidFill>
                <a:latin typeface="Calibri"/>
              </a:rPr>
              <a:t>Arrogant</a:t>
            </a:r>
          </a:p>
          <a:p>
            <a:pPr algn="ctr"/>
            <a:r>
              <a:rPr lang="en-US" sz="2800" b="1" dirty="0">
                <a:solidFill>
                  <a:schemeClr val="bg1"/>
                </a:solidFill>
                <a:latin typeface="Calibri"/>
              </a:rPr>
              <a:t>Self-Confident</a:t>
            </a:r>
          </a:p>
          <a:p>
            <a:pPr algn="ctr"/>
            <a:r>
              <a:rPr lang="en-US" sz="1200" dirty="0">
                <a:solidFill>
                  <a:prstClr val="black"/>
                </a:solidFill>
                <a:latin typeface="Calibri"/>
              </a:rPr>
              <a:t>Presumptuous</a:t>
            </a:r>
          </a:p>
          <a:p>
            <a:pPr algn="ctr"/>
            <a:r>
              <a:rPr lang="en-US" sz="1200" dirty="0">
                <a:solidFill>
                  <a:prstClr val="black"/>
                </a:solidFill>
                <a:latin typeface="Calibri"/>
              </a:rPr>
              <a:t>Quick to Act</a:t>
            </a:r>
          </a:p>
          <a:p>
            <a:pPr algn="ctr"/>
            <a:r>
              <a:rPr lang="en-US" sz="1200" dirty="0">
                <a:solidFill>
                  <a:prstClr val="black"/>
                </a:solidFill>
                <a:latin typeface="Calibri"/>
              </a:rPr>
              <a:t>Poised</a:t>
            </a:r>
          </a:p>
          <a:p>
            <a:pPr algn="ctr"/>
            <a:r>
              <a:rPr lang="en-US" sz="1200" dirty="0">
                <a:solidFill>
                  <a:prstClr val="black"/>
                </a:solidFill>
                <a:latin typeface="Calibri"/>
              </a:rPr>
              <a:t>Effective</a:t>
            </a:r>
          </a:p>
          <a:p>
            <a:pPr algn="ctr"/>
            <a:r>
              <a:rPr lang="en-US" sz="1200" dirty="0">
                <a:solidFill>
                  <a:prstClr val="black"/>
                </a:solidFill>
                <a:latin typeface="Calibri"/>
              </a:rPr>
              <a:t>Meticulous</a:t>
            </a:r>
          </a:p>
          <a:p>
            <a:pPr algn="ctr"/>
            <a:r>
              <a:rPr lang="en-US" sz="1200" dirty="0">
                <a:solidFill>
                  <a:prstClr val="black"/>
                </a:solidFill>
                <a:latin typeface="Calibri"/>
              </a:rPr>
              <a:t>Thoughtful</a:t>
            </a:r>
          </a:p>
          <a:p>
            <a:pPr algn="ctr"/>
            <a:r>
              <a:rPr lang="en-US" sz="1200" dirty="0">
                <a:solidFill>
                  <a:prstClr val="black"/>
                </a:solidFill>
                <a:latin typeface="Calibri"/>
              </a:rPr>
              <a:t>Careful</a:t>
            </a:r>
          </a:p>
          <a:p>
            <a:pPr algn="ctr"/>
            <a:r>
              <a:rPr lang="en-US" sz="1200" dirty="0">
                <a:solidFill>
                  <a:prstClr val="black"/>
                </a:solidFill>
                <a:latin typeface="Calibri"/>
              </a:rPr>
              <a:t>Observant</a:t>
            </a:r>
          </a:p>
          <a:p>
            <a:pPr algn="ctr"/>
            <a:r>
              <a:rPr lang="en-US" sz="1200" dirty="0">
                <a:solidFill>
                  <a:prstClr val="black"/>
                </a:solidFill>
                <a:latin typeface="Calibri"/>
              </a:rPr>
              <a:t>Alert</a:t>
            </a:r>
          </a:p>
          <a:p>
            <a:pPr algn="ctr"/>
            <a:r>
              <a:rPr lang="en-US" sz="1200" dirty="0">
                <a:solidFill>
                  <a:prstClr val="black"/>
                </a:solidFill>
                <a:latin typeface="Calibri"/>
              </a:rPr>
              <a:t>Attentive</a:t>
            </a:r>
          </a:p>
          <a:p>
            <a:pPr algn="ctr"/>
            <a:r>
              <a:rPr lang="en-US" sz="2800" b="1" dirty="0">
                <a:solidFill>
                  <a:schemeClr val="bg1"/>
                </a:solidFill>
                <a:latin typeface="Calibri"/>
              </a:rPr>
              <a:t>Accurate</a:t>
            </a:r>
          </a:p>
          <a:p>
            <a:pPr algn="ctr"/>
            <a:r>
              <a:rPr lang="en-US" sz="1200" dirty="0">
                <a:solidFill>
                  <a:prstClr val="black"/>
                </a:solidFill>
                <a:latin typeface="Calibri"/>
              </a:rPr>
              <a:t>Careful</a:t>
            </a:r>
          </a:p>
          <a:p>
            <a:pPr algn="ctr"/>
            <a:r>
              <a:rPr lang="en-US" sz="1200" dirty="0">
                <a:solidFill>
                  <a:prstClr val="black"/>
                </a:solidFill>
                <a:latin typeface="Calibri"/>
              </a:rPr>
              <a:t>Afraid to Make Mistakes</a:t>
            </a:r>
          </a:p>
        </p:txBody>
      </p:sp>
      <p:sp>
        <p:nvSpPr>
          <p:cNvPr id="21" name="Rectangle 20"/>
          <p:cNvSpPr/>
          <p:nvPr/>
        </p:nvSpPr>
        <p:spPr>
          <a:xfrm>
            <a:off x="8658529" y="4944770"/>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74721" y="4949961"/>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249798" y="2010695"/>
            <a:ext cx="4099052" cy="2970044"/>
          </a:xfrm>
          <a:prstGeom prst="rect">
            <a:avLst/>
          </a:prstGeom>
          <a:noFill/>
        </p:spPr>
        <p:txBody>
          <a:bodyPr wrap="square" rtlCol="0">
            <a:spAutoFit/>
          </a:bodyPr>
          <a:lstStyle/>
          <a:p>
            <a:pPr marL="182880" indent="-182880">
              <a:spcBef>
                <a:spcPts val="1200"/>
              </a:spcBef>
            </a:pP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a:t>
            </a:r>
            <a:r>
              <a:rPr lang="en-US" sz="2000" dirty="0">
                <a:solidFill>
                  <a:srgbClr val="CACF01"/>
                </a:solidFill>
                <a:latin typeface="Segoe UI" panose="020B0502040204020203" pitchFamily="34" charset="0"/>
                <a:ea typeface="Segoe UI" panose="020B0502040204020203" pitchFamily="34" charset="0"/>
                <a:cs typeface="Segoe UI" panose="020B0502040204020203" pitchFamily="34" charset="0"/>
              </a:rPr>
              <a:t>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is greater than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600"/>
              </a:spcBef>
            </a:pPr>
            <a:endParaRPr lang="en-US" sz="2000" dirty="0"/>
          </a:p>
          <a:p>
            <a:pPr marL="182880" indent="-182880">
              <a:spcBef>
                <a:spcPts val="1200"/>
              </a:spcBef>
            </a:pPr>
            <a:endParaRPr lang="en-US" sz="2100" dirty="0"/>
          </a:p>
          <a:p>
            <a:pPr marL="182880" indent="-182880">
              <a:spcBef>
                <a:spcPts val="1200"/>
              </a:spcBef>
            </a:pPr>
            <a:endParaRPr lang="en-US" sz="2100" dirty="0"/>
          </a:p>
          <a:p>
            <a:pPr marL="182880" indent="-182880" algn="ctr">
              <a:spcBef>
                <a:spcPts val="1200"/>
              </a:spcBef>
            </a:pPr>
            <a:r>
              <a:rPr lang="en-US" sz="2600" b="1" dirty="0">
                <a:solidFill>
                  <a:schemeClr val="bg1"/>
                </a:solidFill>
                <a:latin typeface="Maiandra GD" pitchFamily="34" charset="0"/>
              </a:rPr>
              <a:t>Accuracy</a:t>
            </a:r>
            <a:r>
              <a:rPr lang="en-US" sz="2600" dirty="0">
                <a:solidFill>
                  <a:schemeClr val="bg1"/>
                </a:solidFill>
                <a:latin typeface="Maiandra GD" pitchFamily="34" charset="0"/>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92316" y="2833160"/>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8507" y="2838354"/>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62593" y="4949961"/>
            <a:ext cx="3790786" cy="1415772"/>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Extrovert</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Rarely doubt themselves</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Able to easily open a conversation</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ea typeface="Segoe UI" panose="020B0502040204020203" pitchFamily="34" charset="0"/>
                <a:cs typeface="Segoe UI" panose="020B0502040204020203" pitchFamily="34" charset="0"/>
              </a:rPr>
              <a:t>Very comfortable in social situations</a:t>
            </a:r>
          </a:p>
        </p:txBody>
      </p:sp>
      <p:sp>
        <p:nvSpPr>
          <p:cNvPr id="8" name="TextBox 7"/>
          <p:cNvSpPr txBox="1"/>
          <p:nvPr/>
        </p:nvSpPr>
        <p:spPr>
          <a:xfrm>
            <a:off x="-164183" y="2010695"/>
            <a:ext cx="4084329" cy="2939266"/>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002060"/>
                </a:solidFill>
                <a:latin typeface="Segoe UI" panose="020B0502040204020203" pitchFamily="34" charset="0"/>
                <a:ea typeface="Segoe UI" panose="020B0502040204020203" pitchFamily="34" charset="0"/>
                <a:cs typeface="Segoe UI" panose="020B0502040204020203" pitchFamily="34" charset="0"/>
              </a:rPr>
              <a:t>Influence</a:t>
            </a:r>
            <a:r>
              <a:rPr lang="en-US" sz="2000" dirty="0">
                <a:solidFill>
                  <a:srgbClr val="00206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a:t>
            </a:r>
          </a:p>
          <a:p>
            <a:pPr marL="182880" indent="-182880">
              <a:spcBef>
                <a:spcPts val="12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600" b="1" dirty="0">
                <a:solidFill>
                  <a:schemeClr val="bg1"/>
                </a:solidFill>
                <a:latin typeface="Maiandra GD" panose="020E0502030308020204" pitchFamily="34" charset="0"/>
              </a:rPr>
              <a:t>Self-confidence </a:t>
            </a:r>
            <a:br>
              <a:rPr lang="en-US" sz="2400" b="1" dirty="0">
                <a:solidFill>
                  <a:schemeClr val="bg1"/>
                </a:solidFill>
                <a:latin typeface="Maiandra GD" panose="020E0502030308020204" pitchFamily="34" charset="0"/>
              </a:rPr>
            </a:br>
            <a:r>
              <a:rPr lang="en-US" sz="2400" dirty="0">
                <a:solidFill>
                  <a:schemeClr val="bg1"/>
                </a:solidFill>
                <a:latin typeface="Maiandra GD" panose="020E0502030308020204" pitchFamily="34" charset="0"/>
              </a:rPr>
              <a:t>Sub-factor™</a:t>
            </a:r>
          </a:p>
        </p:txBody>
      </p:sp>
      <p:sp>
        <p:nvSpPr>
          <p:cNvPr id="9" name="TextBox 8"/>
          <p:cNvSpPr txBox="1"/>
          <p:nvPr/>
        </p:nvSpPr>
        <p:spPr>
          <a:xfrm>
            <a:off x="8249798" y="4944767"/>
            <a:ext cx="3762203"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rPr>
              <a:t>Take their time</a:t>
            </a:r>
          </a:p>
          <a:p>
            <a:pPr lvl="1"/>
            <a:r>
              <a:rPr lang="en-US" sz="1400" dirty="0">
                <a:solidFill>
                  <a:schemeClr val="bg1"/>
                </a:solidFill>
              </a:rPr>
              <a:t>Pay attention to details</a:t>
            </a:r>
          </a:p>
          <a:p>
            <a:pPr lvl="1"/>
            <a:r>
              <a:rPr lang="en-US" sz="1400" dirty="0">
                <a:solidFill>
                  <a:schemeClr val="bg1"/>
                </a:solidFill>
              </a:rPr>
              <a:t>Easily find errors</a:t>
            </a:r>
          </a:p>
          <a:p>
            <a:pPr lvl="1"/>
            <a:r>
              <a:rPr lang="en-US" sz="1400" dirty="0">
                <a:solidFill>
                  <a:schemeClr val="bg1"/>
                </a:solidFill>
              </a:rPr>
              <a:t>Prefer to understand the situation completely before making a decision</a:t>
            </a:r>
          </a:p>
        </p:txBody>
      </p:sp>
      <p:sp>
        <p:nvSpPr>
          <p:cNvPr id="14" name="TextBox 13"/>
          <p:cNvSpPr txBox="1"/>
          <p:nvPr/>
        </p:nvSpPr>
        <p:spPr>
          <a:xfrm>
            <a:off x="10072255" y="1130578"/>
            <a:ext cx="1410657" cy="400110"/>
          </a:xfrm>
          <a:prstGeom prst="rect">
            <a:avLst/>
          </a:prstGeom>
          <a:noFill/>
        </p:spPr>
        <p:txBody>
          <a:bodyPr wrap="square" rtlCol="0">
            <a:spAutoFit/>
          </a:bodyPr>
          <a:lstStyle/>
          <a:p>
            <a:r>
              <a:rPr lang="en-US" sz="2000" dirty="0">
                <a:solidFill>
                  <a:schemeClr val="bg1"/>
                </a:solidFill>
              </a:rPr>
              <a:t>Accuracy</a:t>
            </a:r>
          </a:p>
        </p:txBody>
      </p:sp>
      <p:sp>
        <p:nvSpPr>
          <p:cNvPr id="16" name="TextBox 15"/>
          <p:cNvSpPr txBox="1"/>
          <p:nvPr/>
        </p:nvSpPr>
        <p:spPr>
          <a:xfrm>
            <a:off x="6384654" y="1130578"/>
            <a:ext cx="2149746" cy="400110"/>
          </a:xfrm>
          <a:prstGeom prst="rect">
            <a:avLst/>
          </a:prstGeom>
          <a:noFill/>
        </p:spPr>
        <p:txBody>
          <a:bodyPr wrap="square" rtlCol="0">
            <a:spAutoFit/>
          </a:bodyPr>
          <a:lstStyle/>
          <a:p>
            <a:r>
              <a:rPr lang="en-US" sz="2000" dirty="0">
                <a:solidFill>
                  <a:schemeClr val="bg1"/>
                </a:solidFill>
              </a:rPr>
              <a:t>Self-confidence</a:t>
            </a:r>
          </a:p>
        </p:txBody>
      </p:sp>
      <p:sp>
        <p:nvSpPr>
          <p:cNvPr id="18" name="Left-Right Arrow 17"/>
          <p:cNvSpPr/>
          <p:nvPr/>
        </p:nvSpPr>
        <p:spPr>
          <a:xfrm>
            <a:off x="8497725" y="1221307"/>
            <a:ext cx="1611205" cy="218420"/>
          </a:xfrm>
          <a:prstGeom prst="leftRightArrow">
            <a:avLst/>
          </a:prstGeom>
          <a:gradFill>
            <a:gsLst>
              <a:gs pos="100000">
                <a:srgbClr val="003399"/>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Left-Right Arrow 19"/>
          <p:cNvSpPr/>
          <p:nvPr/>
        </p:nvSpPr>
        <p:spPr>
          <a:xfrm rot="5400000">
            <a:off x="2362461" y="3621174"/>
            <a:ext cx="4846320" cy="1260910"/>
          </a:xfrm>
          <a:prstGeom prst="leftRightArrow">
            <a:avLst/>
          </a:prstGeom>
          <a:gradFill>
            <a:gsLst>
              <a:gs pos="100000">
                <a:srgbClr val="2F497D"/>
              </a:gs>
              <a:gs pos="0">
                <a:srgbClr val="FEFD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46" name="TextBox 45"/>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48" name="Group 47"/>
          <p:cNvGrpSpPr/>
          <p:nvPr/>
        </p:nvGrpSpPr>
        <p:grpSpPr>
          <a:xfrm>
            <a:off x="4503544" y="4033813"/>
            <a:ext cx="2822672" cy="398480"/>
            <a:chOff x="4503544" y="4112560"/>
            <a:chExt cx="2822672" cy="398480"/>
          </a:xfrm>
        </p:grpSpPr>
        <p:sp>
          <p:nvSpPr>
            <p:cNvPr id="49" name="Rectangle 48"/>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0" name="Oval 49"/>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p:cNvCxnSpPr>
              <a:cxnSpLocks/>
              <a:stCxn id="50"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52" name="Group 51"/>
          <p:cNvGrpSpPr/>
          <p:nvPr/>
        </p:nvGrpSpPr>
        <p:grpSpPr>
          <a:xfrm>
            <a:off x="4515655" y="2863116"/>
            <a:ext cx="3178908" cy="398480"/>
            <a:chOff x="4503544" y="4112560"/>
            <a:chExt cx="3178908" cy="398480"/>
          </a:xfrm>
        </p:grpSpPr>
        <p:sp>
          <p:nvSpPr>
            <p:cNvPr id="53" name="Rectangle 52"/>
            <p:cNvSpPr/>
            <p:nvPr/>
          </p:nvSpPr>
          <p:spPr>
            <a:xfrm>
              <a:off x="5416178" y="4112560"/>
              <a:ext cx="2266274" cy="398480"/>
            </a:xfrm>
            <a:prstGeom prst="rect">
              <a:avLst/>
            </a:prstGeom>
            <a:noFill/>
            <a:ln w="25400">
              <a:solidFill>
                <a:srgbClr val="00409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4" name="Oval 53"/>
            <p:cNvSpPr/>
            <p:nvPr/>
          </p:nvSpPr>
          <p:spPr>
            <a:xfrm>
              <a:off x="4503544" y="4112560"/>
              <a:ext cx="651486" cy="398480"/>
            </a:xfrm>
            <a:prstGeom prst="ellipse">
              <a:avLst/>
            </a:prstGeom>
            <a:noFill/>
            <a:ln w="25400">
              <a:solidFill>
                <a:srgbClr val="004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a:cxnSpLocks/>
              <a:stCxn id="54" idx="6"/>
            </p:cNvCxnSpPr>
            <p:nvPr/>
          </p:nvCxnSpPr>
          <p:spPr>
            <a:xfrm>
              <a:off x="5155030" y="4311800"/>
              <a:ext cx="239218" cy="0"/>
            </a:xfrm>
            <a:prstGeom prst="line">
              <a:avLst/>
            </a:prstGeom>
            <a:ln w="25400">
              <a:solidFill>
                <a:srgbClr val="004099"/>
              </a:solidFill>
            </a:ln>
          </p:spPr>
          <p:style>
            <a:lnRef idx="1">
              <a:schemeClr val="accent1"/>
            </a:lnRef>
            <a:fillRef idx="0">
              <a:schemeClr val="accent1"/>
            </a:fillRef>
            <a:effectRef idx="0">
              <a:schemeClr val="accent1"/>
            </a:effectRef>
            <a:fontRef idx="minor">
              <a:schemeClr val="tx1"/>
            </a:fontRef>
          </p:style>
        </p:cxnSp>
      </p:grpSp>
      <p:grpSp>
        <p:nvGrpSpPr>
          <p:cNvPr id="56" name="Group 55"/>
          <p:cNvGrpSpPr/>
          <p:nvPr/>
        </p:nvGrpSpPr>
        <p:grpSpPr>
          <a:xfrm>
            <a:off x="4531713" y="5200072"/>
            <a:ext cx="2822672" cy="398480"/>
            <a:chOff x="4503544" y="4112560"/>
            <a:chExt cx="2822672" cy="398480"/>
          </a:xfrm>
        </p:grpSpPr>
        <p:sp>
          <p:nvSpPr>
            <p:cNvPr id="57" name="Rectangle 56"/>
            <p:cNvSpPr/>
            <p:nvPr/>
          </p:nvSpPr>
          <p:spPr>
            <a:xfrm>
              <a:off x="5661924" y="4112560"/>
              <a:ext cx="1664292"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58" name="Oval 57"/>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a:cxnSpLocks/>
              <a:stCxn id="58" idx="6"/>
            </p:cNvCxnSpPr>
            <p:nvPr/>
          </p:nvCxnSpPr>
          <p:spPr>
            <a:xfrm flipV="1">
              <a:off x="5155030" y="4309450"/>
              <a:ext cx="506894" cy="2350"/>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61"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87667" y="6062696"/>
            <a:ext cx="594360" cy="457200"/>
          </a:xfrm>
          <a:prstGeom prst="rect">
            <a:avLst/>
          </a:prstGeom>
          <a:noFill/>
          <a:ln w="38100">
            <a:noFill/>
            <a:miter lim="800000"/>
            <a:headEnd/>
            <a:tailEnd/>
          </a:ln>
        </p:spPr>
      </p:pic>
      <p:pic>
        <p:nvPicPr>
          <p:cNvPr id="6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18278" y="1929425"/>
            <a:ext cx="594360" cy="457200"/>
          </a:xfrm>
          <a:prstGeom prst="rect">
            <a:avLst/>
          </a:prstGeom>
          <a:noFill/>
          <a:ln w="38100">
            <a:noFill/>
            <a:miter lim="800000"/>
            <a:headEnd/>
            <a:tailEnd/>
          </a:ln>
        </p:spPr>
      </p:pic>
      <p:sp>
        <p:nvSpPr>
          <p:cNvPr id="66" name="TextBox 65"/>
          <p:cNvSpPr txBox="1"/>
          <p:nvPr/>
        </p:nvSpPr>
        <p:spPr>
          <a:xfrm>
            <a:off x="7290893" y="4077411"/>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67" name="Straight Connector 66"/>
          <p:cNvCxnSpPr>
            <a:cxnSpLocks/>
          </p:cNvCxnSpPr>
          <p:nvPr/>
        </p:nvCxnSpPr>
        <p:spPr>
          <a:xfrm flipV="1">
            <a:off x="5705256" y="2435243"/>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a:cxnSpLocks/>
          </p:cNvCxnSpPr>
          <p:nvPr/>
        </p:nvCxnSpPr>
        <p:spPr>
          <a:xfrm flipV="1">
            <a:off x="5705256" y="6027019"/>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69" name="TextBox 68"/>
          <p:cNvSpPr txBox="1"/>
          <p:nvPr/>
        </p:nvSpPr>
        <p:spPr>
          <a:xfrm>
            <a:off x="7660805" y="2720888"/>
            <a:ext cx="1091036" cy="646331"/>
          </a:xfrm>
          <a:prstGeom prst="rect">
            <a:avLst/>
          </a:prstGeom>
          <a:noFill/>
        </p:spPr>
        <p:txBody>
          <a:bodyPr wrap="square" rtlCol="0">
            <a:spAutoFit/>
          </a:bodyPr>
          <a:lstStyle/>
          <a:p>
            <a:r>
              <a:rPr lang="en-US" b="1" dirty="0">
                <a:solidFill>
                  <a:srgbClr val="2F497D"/>
                </a:solidFill>
              </a:rPr>
              <a:t>High I</a:t>
            </a:r>
          </a:p>
          <a:p>
            <a:r>
              <a:rPr lang="en-US" b="1" dirty="0">
                <a:solidFill>
                  <a:srgbClr val="FBCA19"/>
                </a:solidFill>
              </a:rPr>
              <a:t>Low C</a:t>
            </a:r>
          </a:p>
        </p:txBody>
      </p:sp>
      <p:sp>
        <p:nvSpPr>
          <p:cNvPr id="70" name="TextBox 69"/>
          <p:cNvSpPr txBox="1"/>
          <p:nvPr/>
        </p:nvSpPr>
        <p:spPr>
          <a:xfrm>
            <a:off x="7354099" y="5069293"/>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2F497D"/>
                </a:solidFill>
              </a:rPr>
              <a:t>Low I</a:t>
            </a:r>
          </a:p>
        </p:txBody>
      </p:sp>
      <p:sp>
        <p:nvSpPr>
          <p:cNvPr id="71" name="TextBox 70"/>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72" name="TextBox 71"/>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73" name="TextBox 72"/>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74" name="TextBox 73"/>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75" name="TextBox 74"/>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76" name="TextBox 75"/>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77" name="TextBox 76"/>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78" name="TextBox 77"/>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79" name="TextBox 78"/>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80" name="TextBox 79"/>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81" name="TextBox 80"/>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368529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9" grpId="0"/>
      <p:bldP spid="70"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TextBox 4"/>
          <p:cNvSpPr txBox="1">
            <a:spLocks noChangeArrowheads="1"/>
          </p:cNvSpPr>
          <p:nvPr/>
        </p:nvSpPr>
        <p:spPr bwMode="auto">
          <a:xfrm>
            <a:off x="4889043" y="2506866"/>
            <a:ext cx="3195166" cy="3539430"/>
          </a:xfrm>
          <a:prstGeom prst="rect">
            <a:avLst/>
          </a:prstGeom>
          <a:noFill/>
          <a:ln w="12700">
            <a:noFill/>
            <a:miter lim="800000"/>
            <a:headEnd/>
            <a:tailEnd/>
          </a:ln>
        </p:spPr>
        <p:txBody>
          <a:bodyPr wrap="square">
            <a:spAutoFit/>
          </a:bodyPr>
          <a:lstStyle/>
          <a:p>
            <a:pPr algn="ctr"/>
            <a:r>
              <a:rPr lang="en-US" sz="1200" dirty="0">
                <a:solidFill>
                  <a:prstClr val="black"/>
                </a:solidFill>
                <a:latin typeface="Calibri"/>
              </a:rPr>
              <a:t>Stubborn</a:t>
            </a:r>
          </a:p>
          <a:p>
            <a:pPr algn="ctr"/>
            <a:r>
              <a:rPr lang="en-US" sz="1200" dirty="0">
                <a:solidFill>
                  <a:prstClr val="black"/>
                </a:solidFill>
                <a:latin typeface="Calibri"/>
              </a:rPr>
              <a:t>Pushy</a:t>
            </a:r>
          </a:p>
          <a:p>
            <a:pPr algn="ctr"/>
            <a:r>
              <a:rPr lang="en-US" sz="2800" b="1" dirty="0">
                <a:solidFill>
                  <a:schemeClr val="bg1"/>
                </a:solidFill>
                <a:latin typeface="Calibri"/>
              </a:rPr>
              <a:t>Persistent</a:t>
            </a:r>
          </a:p>
          <a:p>
            <a:pPr algn="ctr"/>
            <a:r>
              <a:rPr lang="en-US" sz="1200" dirty="0">
                <a:solidFill>
                  <a:prstClr val="black"/>
                </a:solidFill>
                <a:latin typeface="Calibri"/>
              </a:rPr>
              <a:t>Diligent</a:t>
            </a:r>
          </a:p>
          <a:p>
            <a:pPr algn="ctr"/>
            <a:r>
              <a:rPr lang="en-US" sz="1200" dirty="0">
                <a:solidFill>
                  <a:prstClr val="black"/>
                </a:solidFill>
                <a:latin typeface="Calibri"/>
              </a:rPr>
              <a:t>Resilient</a:t>
            </a:r>
          </a:p>
          <a:p>
            <a:pPr algn="ctr"/>
            <a:r>
              <a:rPr lang="en-US" sz="1200" dirty="0">
                <a:solidFill>
                  <a:prstClr val="black"/>
                </a:solidFill>
                <a:latin typeface="Calibri"/>
              </a:rPr>
              <a:t>Encouraged</a:t>
            </a:r>
          </a:p>
          <a:p>
            <a:pPr algn="ctr"/>
            <a:r>
              <a:rPr lang="en-US" sz="1200" dirty="0">
                <a:solidFill>
                  <a:prstClr val="black"/>
                </a:solidFill>
                <a:latin typeface="Calibri"/>
              </a:rPr>
              <a:t>Determined</a:t>
            </a:r>
          </a:p>
          <a:p>
            <a:pPr algn="ctr"/>
            <a:r>
              <a:rPr lang="en-US" sz="1200" dirty="0">
                <a:solidFill>
                  <a:prstClr val="black"/>
                </a:solidFill>
                <a:latin typeface="Calibri"/>
              </a:rPr>
              <a:t>Focused</a:t>
            </a:r>
          </a:p>
          <a:p>
            <a:pPr algn="ctr"/>
            <a:r>
              <a:rPr lang="en-US" sz="1200" dirty="0">
                <a:solidFill>
                  <a:prstClr val="black"/>
                </a:solidFill>
                <a:latin typeface="Calibri"/>
              </a:rPr>
              <a:t>Thoughtful</a:t>
            </a:r>
          </a:p>
          <a:p>
            <a:pPr algn="ctr"/>
            <a:r>
              <a:rPr lang="en-US" sz="1200" dirty="0">
                <a:solidFill>
                  <a:prstClr val="black"/>
                </a:solidFill>
                <a:latin typeface="Calibri"/>
              </a:rPr>
              <a:t>Perceptive</a:t>
            </a:r>
          </a:p>
          <a:p>
            <a:pPr algn="ctr"/>
            <a:r>
              <a:rPr lang="en-US" sz="1200" dirty="0">
                <a:solidFill>
                  <a:prstClr val="black"/>
                </a:solidFill>
                <a:latin typeface="Calibri"/>
              </a:rPr>
              <a:t>Instinctual</a:t>
            </a:r>
          </a:p>
          <a:p>
            <a:pPr algn="ctr"/>
            <a:r>
              <a:rPr lang="en-US" sz="1200" dirty="0">
                <a:solidFill>
                  <a:prstClr val="black"/>
                </a:solidFill>
                <a:latin typeface="Calibri"/>
              </a:rPr>
              <a:t>Rules Oriented</a:t>
            </a:r>
          </a:p>
          <a:p>
            <a:pPr algn="ctr"/>
            <a:r>
              <a:rPr lang="en-US" sz="1200" dirty="0">
                <a:solidFill>
                  <a:prstClr val="black"/>
                </a:solidFill>
                <a:latin typeface="Calibri"/>
              </a:rPr>
              <a:t>Understanding</a:t>
            </a:r>
          </a:p>
          <a:p>
            <a:pPr algn="ctr"/>
            <a:r>
              <a:rPr lang="en-US" sz="2800" b="1" dirty="0">
                <a:solidFill>
                  <a:schemeClr val="bg1"/>
                </a:solidFill>
                <a:latin typeface="Calibri"/>
              </a:rPr>
              <a:t>Sensitivity</a:t>
            </a:r>
          </a:p>
          <a:p>
            <a:pPr algn="ctr"/>
            <a:r>
              <a:rPr lang="en-US" sz="1200" dirty="0">
                <a:solidFill>
                  <a:prstClr val="black"/>
                </a:solidFill>
                <a:latin typeface="Calibri"/>
              </a:rPr>
              <a:t>Indecisive</a:t>
            </a:r>
          </a:p>
          <a:p>
            <a:pPr algn="ctr"/>
            <a:r>
              <a:rPr lang="en-US" sz="1200" dirty="0">
                <a:solidFill>
                  <a:prstClr val="black"/>
                </a:solidFill>
                <a:latin typeface="Calibri"/>
              </a:rPr>
              <a:t>Analysis Paralysis</a:t>
            </a:r>
          </a:p>
        </p:txBody>
      </p:sp>
      <p:sp>
        <p:nvSpPr>
          <p:cNvPr id="21" name="Rectangle 20"/>
          <p:cNvSpPr/>
          <p:nvPr/>
        </p:nvSpPr>
        <p:spPr>
          <a:xfrm>
            <a:off x="183952" y="4948362"/>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01680" y="4951836"/>
            <a:ext cx="3353472" cy="1631216"/>
          </a:xfrm>
          <a:prstGeom prst="rect">
            <a:avLst/>
          </a:prstGeom>
          <a:solidFill>
            <a:schemeClr val="tx1">
              <a:lumMod val="9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435466" y="2923452"/>
            <a:ext cx="1485901" cy="1143000"/>
          </a:xfrm>
          <a:prstGeom prst="rect">
            <a:avLst/>
          </a:prstGeom>
          <a:noFill/>
          <a:ln w="38100">
            <a:noFill/>
            <a:miter lim="800000"/>
            <a:headEnd/>
            <a:tailEnd/>
          </a:ln>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17738" y="2870888"/>
            <a:ext cx="1485901" cy="1143000"/>
          </a:xfrm>
          <a:prstGeom prst="rect">
            <a:avLst/>
          </a:prstGeom>
          <a:noFill/>
          <a:ln w="38100">
            <a:noFill/>
            <a:miter lim="800000"/>
            <a:headEnd/>
            <a:tailEnd/>
          </a:ln>
        </p:spPr>
      </p:pic>
      <p:sp>
        <p:nvSpPr>
          <p:cNvPr id="13" name="Title 1"/>
          <p:cNvSpPr txBox="1">
            <a:spLocks/>
          </p:cNvSpPr>
          <p:nvPr/>
        </p:nvSpPr>
        <p:spPr>
          <a:xfrm>
            <a:off x="6384654" y="302010"/>
            <a:ext cx="5083253" cy="1143000"/>
          </a:xfrm>
          <a:prstGeom prst="rect">
            <a:avLst/>
          </a:prstGeom>
        </p:spPr>
        <p:txBody>
          <a:bodyPr/>
          <a:lstStyle/>
          <a:p>
            <a:pPr algn="ctr">
              <a:spcBef>
                <a:spcPct val="0"/>
              </a:spcBef>
              <a:defRPr/>
            </a:pPr>
            <a:r>
              <a:rPr lang="en-US" sz="4400" b="1" dirty="0">
                <a:solidFill>
                  <a:schemeClr val="bg1"/>
                </a:solidFill>
                <a:latin typeface="Segoe UI Semibold" panose="020B0702040204020203" pitchFamily="34" charset="0"/>
                <a:ea typeface="+mj-ea"/>
                <a:cs typeface="+mj-cs"/>
              </a:rPr>
              <a:t>DISC Sub-factors™</a:t>
            </a:r>
          </a:p>
        </p:txBody>
      </p:sp>
      <p:sp>
        <p:nvSpPr>
          <p:cNvPr id="6" name="TextBox 5"/>
          <p:cNvSpPr txBox="1"/>
          <p:nvPr/>
        </p:nvSpPr>
        <p:spPr>
          <a:xfrm>
            <a:off x="-179886" y="4948362"/>
            <a:ext cx="3717310" cy="1631216"/>
          </a:xfrm>
          <a:prstGeom prst="rect">
            <a:avLst/>
          </a:prstGeom>
          <a:noFill/>
        </p:spPr>
        <p:txBody>
          <a:bodyPr wrap="square" rtlCol="0">
            <a:spAutoFit/>
          </a:bodyPr>
          <a:lstStyle/>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Keep at their work despite the difficulties they may encounter</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Predictable</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Determined</a:t>
            </a:r>
          </a:p>
          <a:p>
            <a:pPr marL="640080" lvl="1" indent="-182880">
              <a:spcBef>
                <a:spcPts val="600"/>
              </a:spcBef>
              <a:spcAft>
                <a:spcPts val="600"/>
              </a:spcAft>
              <a:buFont typeface="Arial" pitchFamily="34" charset="0"/>
              <a:buChar char="•"/>
            </a:pPr>
            <a:r>
              <a:rPr lang="en-US" sz="1400" dirty="0">
                <a:solidFill>
                  <a:schemeClr val="bg1"/>
                </a:solidFill>
                <a:latin typeface="Segoe UI" panose="020B0502040204020203" pitchFamily="34" charset="0"/>
                <a:cs typeface="Segoe UI" panose="020B0502040204020203" pitchFamily="34" charset="0"/>
              </a:rPr>
              <a:t>Rarely get discouraged</a:t>
            </a:r>
          </a:p>
        </p:txBody>
      </p:sp>
      <p:sp>
        <p:nvSpPr>
          <p:cNvPr id="8" name="TextBox 7"/>
          <p:cNvSpPr txBox="1"/>
          <p:nvPr/>
        </p:nvSpPr>
        <p:spPr>
          <a:xfrm>
            <a:off x="-108000" y="2009096"/>
            <a:ext cx="4084329" cy="2939266"/>
          </a:xfrm>
          <a:prstGeom prst="rect">
            <a:avLst/>
          </a:prstGeom>
          <a:noFill/>
        </p:spPr>
        <p:txBody>
          <a:bodyPr wrap="square" rtlCol="0">
            <a:spAutoFit/>
          </a:bodyPr>
          <a:lstStyle/>
          <a:p>
            <a:pPr marL="182880" indent="-182880">
              <a:spcBef>
                <a:spcPts val="1200"/>
              </a:spcBef>
            </a:pP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When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rgbClr val="336600"/>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you have the…</a:t>
            </a:r>
          </a:p>
          <a:p>
            <a:pPr marL="182880" indent="-182880">
              <a:spcBef>
                <a:spcPts val="1200"/>
              </a:spcBef>
            </a:pPr>
            <a:endParaRPr lang="en-US" sz="2000" dirty="0"/>
          </a:p>
          <a:p>
            <a:pPr marL="182880" indent="-182880">
              <a:spcBef>
                <a:spcPts val="600"/>
              </a:spcBef>
            </a:pPr>
            <a:endParaRPr lang="en-US" sz="2000" dirty="0"/>
          </a:p>
          <a:p>
            <a:pPr marL="182880" indent="-182880">
              <a:spcBef>
                <a:spcPts val="1200"/>
              </a:spcBef>
            </a:pPr>
            <a:endParaRPr lang="en-US" sz="2000" dirty="0"/>
          </a:p>
          <a:p>
            <a:pPr marL="182880" indent="-182880" algn="ctr">
              <a:spcBef>
                <a:spcPts val="1200"/>
              </a:spcBef>
            </a:pPr>
            <a:r>
              <a:rPr lang="en-US" sz="2400" dirty="0">
                <a:solidFill>
                  <a:schemeClr val="bg1"/>
                </a:solidFill>
              </a:rPr>
              <a:t> </a:t>
            </a:r>
            <a:r>
              <a:rPr lang="en-US" sz="2600" b="1" dirty="0">
                <a:solidFill>
                  <a:schemeClr val="bg1"/>
                </a:solidFill>
                <a:latin typeface="Maiandra GD" pitchFamily="34" charset="0"/>
              </a:rPr>
              <a:t>Persistence</a:t>
            </a:r>
            <a:r>
              <a:rPr lang="en-US" sz="2400" dirty="0">
                <a:solidFill>
                  <a:schemeClr val="bg1"/>
                </a:solidFill>
              </a:rPr>
              <a:t> </a:t>
            </a:r>
            <a:br>
              <a:rPr lang="en-US" sz="2400" dirty="0">
                <a:solidFill>
                  <a:schemeClr val="bg1"/>
                </a:solidFill>
              </a:rPr>
            </a:br>
            <a:r>
              <a:rPr lang="en-US" sz="2300" dirty="0">
                <a:solidFill>
                  <a:schemeClr val="bg1"/>
                </a:solidFill>
                <a:latin typeface="Maiandra GD" panose="020E0502030308020204" pitchFamily="34" charset="0"/>
              </a:rPr>
              <a:t>Sub-factor</a:t>
            </a:r>
            <a:r>
              <a:rPr lang="en-US" sz="2400" dirty="0">
                <a:solidFill>
                  <a:schemeClr val="bg1"/>
                </a:solidFill>
                <a:latin typeface="Maiandra GD" panose="020E0502030308020204" pitchFamily="34" charset="0"/>
              </a:rPr>
              <a:t>™</a:t>
            </a:r>
          </a:p>
        </p:txBody>
      </p:sp>
      <p:sp>
        <p:nvSpPr>
          <p:cNvPr id="9" name="TextBox 8"/>
          <p:cNvSpPr txBox="1"/>
          <p:nvPr/>
        </p:nvSpPr>
        <p:spPr>
          <a:xfrm>
            <a:off x="8164832" y="4949702"/>
            <a:ext cx="3690320" cy="1631216"/>
          </a:xfrm>
          <a:prstGeom prst="rect">
            <a:avLst/>
          </a:prstGeom>
          <a:noFill/>
        </p:spPr>
        <p:txBody>
          <a:bodyPr wrap="square" rtlCol="0">
            <a:spAutoFit/>
          </a:bodyPr>
          <a:lstStyle>
            <a:defPPr>
              <a:defRPr lang="en-US"/>
            </a:defPPr>
            <a:lvl2pPr marL="640080" lvl="1" indent="-182880">
              <a:spcBef>
                <a:spcPts val="600"/>
              </a:spcBef>
              <a:spcAft>
                <a:spcPts val="600"/>
              </a:spcAft>
              <a:buFont typeface="Arial" pitchFamily="34" charset="0"/>
              <a:buChar char="•"/>
              <a:defRPr>
                <a:latin typeface="Segoe UI" panose="020B0502040204020203" pitchFamily="34" charset="0"/>
                <a:ea typeface="Segoe UI" panose="020B0502040204020203" pitchFamily="34" charset="0"/>
                <a:cs typeface="Segoe UI" panose="020B0502040204020203" pitchFamily="34" charset="0"/>
              </a:defRPr>
            </a:lvl2pPr>
          </a:lstStyle>
          <a:p>
            <a:pPr lvl="1"/>
            <a:r>
              <a:rPr lang="en-US" sz="1400" dirty="0">
                <a:solidFill>
                  <a:schemeClr val="bg1"/>
                </a:solidFill>
                <a:ea typeface="+mn-ea"/>
              </a:rPr>
              <a:t>Does NOT mean that you are easily upset</a:t>
            </a:r>
          </a:p>
          <a:p>
            <a:pPr lvl="1"/>
            <a:r>
              <a:rPr lang="en-US" sz="1400" dirty="0">
                <a:solidFill>
                  <a:schemeClr val="bg1"/>
                </a:solidFill>
                <a:ea typeface="+mn-ea"/>
              </a:rPr>
              <a:t>Highly aware of rules</a:t>
            </a:r>
          </a:p>
          <a:p>
            <a:pPr lvl="1"/>
            <a:r>
              <a:rPr lang="en-US" sz="1400" dirty="0">
                <a:solidFill>
                  <a:schemeClr val="bg1"/>
                </a:solidFill>
                <a:ea typeface="+mn-ea"/>
              </a:rPr>
              <a:t>Contingency Planning</a:t>
            </a:r>
          </a:p>
          <a:p>
            <a:pPr lvl="1"/>
            <a:r>
              <a:rPr lang="en-US" sz="1400" dirty="0">
                <a:solidFill>
                  <a:schemeClr val="bg1"/>
                </a:solidFill>
                <a:ea typeface="+mn-ea"/>
              </a:rPr>
              <a:t>Sensitive to details</a:t>
            </a:r>
          </a:p>
        </p:txBody>
      </p:sp>
      <p:sp>
        <p:nvSpPr>
          <p:cNvPr id="10" name="TextBox 9"/>
          <p:cNvSpPr txBox="1"/>
          <p:nvPr/>
        </p:nvSpPr>
        <p:spPr>
          <a:xfrm>
            <a:off x="8164832" y="2009930"/>
            <a:ext cx="4027168" cy="2970044"/>
          </a:xfrm>
          <a:prstGeom prst="rect">
            <a:avLst/>
          </a:prstGeom>
          <a:noFill/>
        </p:spPr>
        <p:txBody>
          <a:bodyPr wrap="square" rtlCol="0">
            <a:spAutoFit/>
          </a:bodyPr>
          <a:lstStyle/>
          <a:p>
            <a:pPr marL="182880" indent="-182880">
              <a:spcBef>
                <a:spcPts val="1200"/>
              </a:spcBef>
            </a:pPr>
            <a:r>
              <a:rPr lang="en-US" sz="240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When </a:t>
            </a:r>
            <a:r>
              <a:rPr lang="en-US" sz="2000" b="1" dirty="0">
                <a:solidFill>
                  <a:srgbClr val="FBCA19"/>
                </a:solidFill>
                <a:latin typeface="Segoe UI" panose="020B0502040204020203" pitchFamily="34" charset="0"/>
                <a:ea typeface="Segoe UI" panose="020B0502040204020203" pitchFamily="34" charset="0"/>
                <a:cs typeface="Segoe UI" panose="020B0502040204020203" pitchFamily="34" charset="0"/>
              </a:rPr>
              <a:t>Compliance</a:t>
            </a:r>
            <a:r>
              <a:rPr lang="en-US" sz="2000" dirty="0">
                <a:latin typeface="Segoe UI" panose="020B0502040204020203" pitchFamily="34" charset="0"/>
                <a:ea typeface="Segoe UI" panose="020B0502040204020203" pitchFamily="34" charset="0"/>
                <a:cs typeface="Segoe UI" panose="020B0502040204020203" pitchFamily="34" charset="0"/>
              </a:rPr>
              <a:t> </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is greater than </a:t>
            </a:r>
            <a:r>
              <a:rPr lang="en-US" sz="2000" b="1" dirty="0">
                <a:solidFill>
                  <a:srgbClr val="336600"/>
                </a:solidFill>
                <a:latin typeface="Segoe UI" panose="020B0502040204020203" pitchFamily="34" charset="0"/>
                <a:ea typeface="Segoe UI" panose="020B0502040204020203" pitchFamily="34" charset="0"/>
                <a:cs typeface="Segoe UI" panose="020B0502040204020203" pitchFamily="34" charset="0"/>
              </a:rPr>
              <a:t>Steadiness</a:t>
            </a:r>
            <a:r>
              <a:rPr lang="en-US" sz="2000" dirty="0">
                <a:solidFill>
                  <a:schemeClr val="bg1"/>
                </a:solidFill>
                <a:latin typeface="Segoe UI" panose="020B0502040204020203" pitchFamily="34" charset="0"/>
                <a:ea typeface="Segoe UI" panose="020B0502040204020203" pitchFamily="34" charset="0"/>
                <a:cs typeface="Segoe UI" panose="020B0502040204020203" pitchFamily="34" charset="0"/>
              </a:rPr>
              <a:t>, you have the… </a:t>
            </a:r>
          </a:p>
          <a:p>
            <a:pPr marL="182880" indent="-182880">
              <a:spcBef>
                <a:spcPts val="600"/>
              </a:spcBef>
            </a:pPr>
            <a:endParaRPr lang="en-US" sz="2000" dirty="0"/>
          </a:p>
          <a:p>
            <a:pPr marL="182880" indent="-182880">
              <a:spcBef>
                <a:spcPts val="600"/>
              </a:spcBef>
            </a:pPr>
            <a:endParaRPr lang="en-US" sz="2000" dirty="0"/>
          </a:p>
          <a:p>
            <a:pPr marL="182880" indent="-182880">
              <a:spcBef>
                <a:spcPts val="1200"/>
              </a:spcBef>
            </a:pPr>
            <a:endParaRPr lang="en-US" sz="2400" dirty="0"/>
          </a:p>
          <a:p>
            <a:pPr marL="182880" indent="-182880" algn="ctr">
              <a:spcBef>
                <a:spcPts val="1200"/>
              </a:spcBef>
            </a:pPr>
            <a:r>
              <a:rPr lang="en-US" sz="2600" b="1" dirty="0">
                <a:solidFill>
                  <a:schemeClr val="bg1"/>
                </a:solidFill>
                <a:latin typeface="Maiandra GD" panose="020E0502030308020204" pitchFamily="34" charset="0"/>
              </a:rPr>
              <a:t>Sensitivity</a:t>
            </a:r>
            <a:r>
              <a:rPr lang="en-US" sz="2600" dirty="0">
                <a:solidFill>
                  <a:schemeClr val="bg1"/>
                </a:solidFill>
                <a:latin typeface="Maiandra GD" pitchFamily="34" charset="0"/>
              </a:rPr>
              <a:t> </a:t>
            </a:r>
            <a:br>
              <a:rPr lang="en-US" sz="2400" dirty="0">
                <a:solidFill>
                  <a:schemeClr val="bg1"/>
                </a:solidFill>
                <a:latin typeface="Maiandra GD" panose="020E0502030308020204" pitchFamily="34" charset="0"/>
              </a:rPr>
            </a:br>
            <a:r>
              <a:rPr lang="en-US" sz="2300" dirty="0">
                <a:solidFill>
                  <a:schemeClr val="bg1"/>
                </a:solidFill>
                <a:latin typeface="Maiandra GD" panose="020E0502030308020204" pitchFamily="34" charset="0"/>
              </a:rPr>
              <a:t>Sub-factor™</a:t>
            </a:r>
          </a:p>
        </p:txBody>
      </p:sp>
      <p:sp>
        <p:nvSpPr>
          <p:cNvPr id="14" name="TextBox 13"/>
          <p:cNvSpPr txBox="1"/>
          <p:nvPr/>
        </p:nvSpPr>
        <p:spPr>
          <a:xfrm>
            <a:off x="10099964" y="1130578"/>
            <a:ext cx="1382948" cy="400110"/>
          </a:xfrm>
          <a:prstGeom prst="rect">
            <a:avLst/>
          </a:prstGeom>
          <a:noFill/>
        </p:spPr>
        <p:txBody>
          <a:bodyPr wrap="square" rtlCol="0">
            <a:spAutoFit/>
          </a:bodyPr>
          <a:lstStyle/>
          <a:p>
            <a:r>
              <a:rPr lang="en-US" sz="2000" dirty="0">
                <a:solidFill>
                  <a:schemeClr val="bg1"/>
                </a:solidFill>
              </a:rPr>
              <a:t>Sensitivity</a:t>
            </a:r>
          </a:p>
        </p:txBody>
      </p:sp>
      <p:sp>
        <p:nvSpPr>
          <p:cNvPr id="16" name="TextBox 15"/>
          <p:cNvSpPr txBox="1"/>
          <p:nvPr/>
        </p:nvSpPr>
        <p:spPr>
          <a:xfrm>
            <a:off x="6384654" y="1130578"/>
            <a:ext cx="1567855" cy="400110"/>
          </a:xfrm>
          <a:prstGeom prst="rect">
            <a:avLst/>
          </a:prstGeom>
          <a:noFill/>
        </p:spPr>
        <p:txBody>
          <a:bodyPr wrap="square" rtlCol="0">
            <a:spAutoFit/>
          </a:bodyPr>
          <a:lstStyle/>
          <a:p>
            <a:r>
              <a:rPr lang="en-US" sz="2000" dirty="0">
                <a:solidFill>
                  <a:schemeClr val="bg1"/>
                </a:solidFill>
              </a:rPr>
              <a:t>Persistence</a:t>
            </a:r>
          </a:p>
        </p:txBody>
      </p:sp>
      <p:sp>
        <p:nvSpPr>
          <p:cNvPr id="18" name="Left-Right Arrow 17"/>
          <p:cNvSpPr/>
          <p:nvPr/>
        </p:nvSpPr>
        <p:spPr>
          <a:xfrm>
            <a:off x="8220634" y="1221423"/>
            <a:ext cx="1611205" cy="218420"/>
          </a:xfrm>
          <a:prstGeom prst="leftRightArrow">
            <a:avLst/>
          </a:prstGeom>
          <a:gradFill>
            <a:gsLst>
              <a:gs pos="100000">
                <a:srgbClr val="00B050"/>
              </a:gs>
              <a:gs pos="0">
                <a:srgbClr val="FFFF00"/>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Left-Right Arrow 19"/>
          <p:cNvSpPr/>
          <p:nvPr/>
        </p:nvSpPr>
        <p:spPr>
          <a:xfrm rot="5400000">
            <a:off x="2362461" y="3621174"/>
            <a:ext cx="4846320" cy="1260910"/>
          </a:xfrm>
          <a:prstGeom prst="leftRightArrow">
            <a:avLst/>
          </a:prstGeom>
          <a:gradFill>
            <a:gsLst>
              <a:gs pos="100000">
                <a:srgbClr val="21BA50"/>
              </a:gs>
              <a:gs pos="0">
                <a:srgbClr val="FEFF07"/>
              </a:gs>
            </a:gsLst>
            <a:lin ang="10800000" scaled="0"/>
          </a:gra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 name="TextBox 33"/>
          <p:cNvSpPr txBox="1"/>
          <p:nvPr/>
        </p:nvSpPr>
        <p:spPr>
          <a:xfrm>
            <a:off x="4530444" y="2087974"/>
            <a:ext cx="539931" cy="369332"/>
          </a:xfrm>
          <a:prstGeom prst="rect">
            <a:avLst/>
          </a:prstGeom>
          <a:noFill/>
        </p:spPr>
        <p:txBody>
          <a:bodyPr wrap="square" rtlCol="0">
            <a:spAutoFit/>
          </a:bodyPr>
          <a:lstStyle/>
          <a:p>
            <a:pPr algn="ctr"/>
            <a:r>
              <a:rPr lang="en-US" b="1" dirty="0"/>
              <a:t>Up</a:t>
            </a:r>
          </a:p>
        </p:txBody>
      </p:sp>
      <p:sp>
        <p:nvSpPr>
          <p:cNvPr id="35" name="TextBox 34"/>
          <p:cNvSpPr txBox="1"/>
          <p:nvPr/>
        </p:nvSpPr>
        <p:spPr>
          <a:xfrm>
            <a:off x="4515655" y="6022200"/>
            <a:ext cx="539931" cy="369332"/>
          </a:xfrm>
          <a:prstGeom prst="rect">
            <a:avLst/>
          </a:prstGeom>
          <a:noFill/>
        </p:spPr>
        <p:txBody>
          <a:bodyPr wrap="square" rtlCol="0">
            <a:spAutoFit/>
          </a:bodyPr>
          <a:lstStyle/>
          <a:p>
            <a:pPr algn="ctr"/>
            <a:r>
              <a:rPr lang="en-US" b="1" dirty="0"/>
              <a:t>Up</a:t>
            </a:r>
          </a:p>
        </p:txBody>
      </p:sp>
      <p:grpSp>
        <p:nvGrpSpPr>
          <p:cNvPr id="37" name="Group 36"/>
          <p:cNvGrpSpPr/>
          <p:nvPr/>
        </p:nvGrpSpPr>
        <p:grpSpPr>
          <a:xfrm>
            <a:off x="4503544" y="4078755"/>
            <a:ext cx="2822672" cy="364752"/>
            <a:chOff x="4503544" y="4112560"/>
            <a:chExt cx="2822672" cy="398480"/>
          </a:xfrm>
        </p:grpSpPr>
        <p:sp>
          <p:nvSpPr>
            <p:cNvPr id="38" name="Rectangle 37"/>
            <p:cNvSpPr/>
            <p:nvPr/>
          </p:nvSpPr>
          <p:spPr>
            <a:xfrm>
              <a:off x="5661924" y="4112560"/>
              <a:ext cx="1664292" cy="398480"/>
            </a:xfrm>
            <a:prstGeom prst="rect">
              <a:avLst/>
            </a:prstGeom>
            <a:noFill/>
            <a:ln w="25400">
              <a:solidFill>
                <a:schemeClr val="tx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solidFill>
                  <a:schemeClr val="tx1">
                    <a:lumMod val="50000"/>
                  </a:schemeClr>
                </a:solidFill>
              </a:endParaRPr>
            </a:p>
          </p:txBody>
        </p:sp>
        <p:sp>
          <p:nvSpPr>
            <p:cNvPr id="39" name="Oval 38"/>
            <p:cNvSpPr/>
            <p:nvPr/>
          </p:nvSpPr>
          <p:spPr>
            <a:xfrm>
              <a:off x="4503544" y="4112560"/>
              <a:ext cx="651486" cy="398480"/>
            </a:xfrm>
            <a:prstGeom prst="ellipse">
              <a:avLst/>
            </a:prstGeom>
            <a:noFill/>
            <a:ln w="25400">
              <a:solidFill>
                <a:schemeClr val="tx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50000"/>
                  </a:schemeClr>
                </a:solidFill>
              </a:endParaRPr>
            </a:p>
          </p:txBody>
        </p:sp>
        <p:cxnSp>
          <p:nvCxnSpPr>
            <p:cNvPr id="40" name="Straight Connector 39"/>
            <p:cNvCxnSpPr>
              <a:cxnSpLocks/>
              <a:stCxn id="39" idx="6"/>
            </p:cNvCxnSpPr>
            <p:nvPr/>
          </p:nvCxnSpPr>
          <p:spPr>
            <a:xfrm flipV="1">
              <a:off x="5155030" y="4309450"/>
              <a:ext cx="506894" cy="2350"/>
            </a:xfrm>
            <a:prstGeom prst="line">
              <a:avLst/>
            </a:prstGeom>
            <a:ln w="25400">
              <a:solidFill>
                <a:schemeClr val="tx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4512938" y="2878406"/>
            <a:ext cx="2822672" cy="398480"/>
            <a:chOff x="4503544" y="4112560"/>
            <a:chExt cx="2822672" cy="398480"/>
          </a:xfrm>
        </p:grpSpPr>
        <p:sp>
          <p:nvSpPr>
            <p:cNvPr id="42" name="Rectangle 41"/>
            <p:cNvSpPr/>
            <p:nvPr/>
          </p:nvSpPr>
          <p:spPr>
            <a:xfrm>
              <a:off x="5661924" y="4153998"/>
              <a:ext cx="1664292" cy="357041"/>
            </a:xfrm>
            <a:prstGeom prst="rect">
              <a:avLst/>
            </a:prstGeom>
            <a:noFill/>
            <a:ln w="25400">
              <a:solidFill>
                <a:srgbClr val="3366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3" name="Oval 42"/>
            <p:cNvSpPr/>
            <p:nvPr/>
          </p:nvSpPr>
          <p:spPr>
            <a:xfrm>
              <a:off x="4503544" y="4112560"/>
              <a:ext cx="651486" cy="398480"/>
            </a:xfrm>
            <a:prstGeom prst="ellipse">
              <a:avLst/>
            </a:prstGeom>
            <a:noFill/>
            <a:ln w="25400">
              <a:solidFill>
                <a:srgbClr val="33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cxnSpLocks/>
              <a:stCxn id="43" idx="6"/>
            </p:cNvCxnSpPr>
            <p:nvPr/>
          </p:nvCxnSpPr>
          <p:spPr>
            <a:xfrm flipV="1">
              <a:off x="5155030" y="4309450"/>
              <a:ext cx="506894" cy="2350"/>
            </a:xfrm>
            <a:prstGeom prst="line">
              <a:avLst/>
            </a:prstGeom>
            <a:ln w="25400">
              <a:solidFill>
                <a:srgbClr val="336600"/>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4512938" y="5201035"/>
            <a:ext cx="2822672" cy="398480"/>
            <a:chOff x="4503544" y="4112560"/>
            <a:chExt cx="2822672" cy="398480"/>
          </a:xfrm>
        </p:grpSpPr>
        <p:sp>
          <p:nvSpPr>
            <p:cNvPr id="46" name="Rectangle 45"/>
            <p:cNvSpPr/>
            <p:nvPr/>
          </p:nvSpPr>
          <p:spPr>
            <a:xfrm>
              <a:off x="5661924" y="4112560"/>
              <a:ext cx="1664292" cy="398480"/>
            </a:xfrm>
            <a:prstGeom prst="rect">
              <a:avLst/>
            </a:prstGeom>
            <a:noFill/>
            <a:ln w="25400">
              <a:solidFill>
                <a:srgbClr val="FBCA1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47" name="Oval 46"/>
            <p:cNvSpPr/>
            <p:nvPr/>
          </p:nvSpPr>
          <p:spPr>
            <a:xfrm>
              <a:off x="4503544" y="4112560"/>
              <a:ext cx="651486" cy="398480"/>
            </a:xfrm>
            <a:prstGeom prst="ellipse">
              <a:avLst/>
            </a:prstGeom>
            <a:noFill/>
            <a:ln w="25400">
              <a:solidFill>
                <a:srgbClr val="FBCA1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a:cxnSpLocks/>
              <a:stCxn id="47" idx="6"/>
            </p:cNvCxnSpPr>
            <p:nvPr/>
          </p:nvCxnSpPr>
          <p:spPr>
            <a:xfrm flipV="1">
              <a:off x="5155030" y="4309450"/>
              <a:ext cx="506894" cy="2350"/>
            </a:xfrm>
            <a:prstGeom prst="line">
              <a:avLst/>
            </a:prstGeom>
            <a:ln w="25400">
              <a:solidFill>
                <a:srgbClr val="FBCA19"/>
              </a:solidFill>
            </a:ln>
          </p:spPr>
          <p:style>
            <a:lnRef idx="1">
              <a:schemeClr val="accent1"/>
            </a:lnRef>
            <a:fillRef idx="0">
              <a:schemeClr val="accent1"/>
            </a:fillRef>
            <a:effectRef idx="0">
              <a:schemeClr val="accent1"/>
            </a:effectRef>
            <a:fontRef idx="minor">
              <a:schemeClr val="tx1"/>
            </a:fontRef>
          </p:style>
        </p:cxnSp>
      </p:grpSp>
      <p:pic>
        <p:nvPicPr>
          <p:cNvPr id="50"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14312" y="6087236"/>
            <a:ext cx="594361" cy="457200"/>
          </a:xfrm>
          <a:prstGeom prst="rect">
            <a:avLst/>
          </a:prstGeom>
          <a:noFill/>
          <a:ln w="38100">
            <a:noFill/>
            <a:miter lim="800000"/>
            <a:headEnd/>
            <a:tailEnd/>
          </a:ln>
        </p:spPr>
      </p:pic>
      <p:pic>
        <p:nvPicPr>
          <p:cNvPr id="51"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25182" y="1958821"/>
            <a:ext cx="594361" cy="457200"/>
          </a:xfrm>
          <a:prstGeom prst="rect">
            <a:avLst/>
          </a:prstGeom>
          <a:noFill/>
          <a:ln w="38100">
            <a:noFill/>
            <a:miter lim="800000"/>
            <a:headEnd/>
            <a:tailEnd/>
          </a:ln>
        </p:spPr>
      </p:pic>
      <p:sp>
        <p:nvSpPr>
          <p:cNvPr id="55" name="TextBox 54"/>
          <p:cNvSpPr txBox="1"/>
          <p:nvPr/>
        </p:nvSpPr>
        <p:spPr>
          <a:xfrm>
            <a:off x="7253187" y="4100133"/>
            <a:ext cx="1277024" cy="369332"/>
          </a:xfrm>
          <a:prstGeom prst="rect">
            <a:avLst/>
          </a:prstGeom>
          <a:noFill/>
        </p:spPr>
        <p:txBody>
          <a:bodyPr wrap="square" rtlCol="0">
            <a:spAutoFit/>
          </a:bodyPr>
          <a:lstStyle/>
          <a:p>
            <a:r>
              <a:rPr lang="en-US" dirty="0">
                <a:solidFill>
                  <a:schemeClr val="tx1">
                    <a:lumMod val="50000"/>
                  </a:schemeClr>
                </a:solidFill>
              </a:rPr>
              <a:t>Balanced</a:t>
            </a:r>
          </a:p>
        </p:txBody>
      </p:sp>
      <p:cxnSp>
        <p:nvCxnSpPr>
          <p:cNvPr id="56" name="Straight Connector 55"/>
          <p:cNvCxnSpPr>
            <a:cxnSpLocks/>
          </p:cNvCxnSpPr>
          <p:nvPr/>
        </p:nvCxnSpPr>
        <p:spPr>
          <a:xfrm flipV="1">
            <a:off x="5654480" y="2464523"/>
            <a:ext cx="1664292" cy="1404"/>
          </a:xfrm>
          <a:prstGeom prst="line">
            <a:avLst/>
          </a:prstGeom>
        </p:spPr>
        <p:style>
          <a:lnRef idx="1">
            <a:schemeClr val="dk1"/>
          </a:lnRef>
          <a:fillRef idx="0">
            <a:schemeClr val="dk1"/>
          </a:fillRef>
          <a:effectRef idx="0">
            <a:schemeClr val="dk1"/>
          </a:effectRef>
          <a:fontRef idx="minor">
            <a:schemeClr val="tx1"/>
          </a:fontRef>
        </p:style>
      </p:cxnSp>
      <p:cxnSp>
        <p:nvCxnSpPr>
          <p:cNvPr id="57" name="Straight Connector 56"/>
          <p:cNvCxnSpPr>
            <a:cxnSpLocks/>
          </p:cNvCxnSpPr>
          <p:nvPr/>
        </p:nvCxnSpPr>
        <p:spPr>
          <a:xfrm flipV="1">
            <a:off x="5654480" y="6056299"/>
            <a:ext cx="1664292" cy="1404"/>
          </a:xfrm>
          <a:prstGeom prst="line">
            <a:avLst/>
          </a:prstGeom>
        </p:spPr>
        <p:style>
          <a:lnRef idx="1">
            <a:schemeClr val="dk1"/>
          </a:lnRef>
          <a:fillRef idx="0">
            <a:schemeClr val="dk1"/>
          </a:fillRef>
          <a:effectRef idx="0">
            <a:schemeClr val="dk1"/>
          </a:effectRef>
          <a:fontRef idx="minor">
            <a:schemeClr val="tx1"/>
          </a:fontRef>
        </p:style>
      </p:cxnSp>
      <p:sp>
        <p:nvSpPr>
          <p:cNvPr id="58" name="TextBox 57"/>
          <p:cNvSpPr txBox="1"/>
          <p:nvPr/>
        </p:nvSpPr>
        <p:spPr>
          <a:xfrm>
            <a:off x="7356217" y="2752130"/>
            <a:ext cx="1091036" cy="646331"/>
          </a:xfrm>
          <a:prstGeom prst="rect">
            <a:avLst/>
          </a:prstGeom>
          <a:noFill/>
        </p:spPr>
        <p:txBody>
          <a:bodyPr wrap="square" rtlCol="0">
            <a:spAutoFit/>
          </a:bodyPr>
          <a:lstStyle/>
          <a:p>
            <a:r>
              <a:rPr lang="en-US" b="1" dirty="0">
                <a:solidFill>
                  <a:srgbClr val="336600"/>
                </a:solidFill>
              </a:rPr>
              <a:t>High S</a:t>
            </a:r>
          </a:p>
          <a:p>
            <a:r>
              <a:rPr lang="en-US" b="1" dirty="0">
                <a:solidFill>
                  <a:srgbClr val="FBCA19"/>
                </a:solidFill>
              </a:rPr>
              <a:t>Low C</a:t>
            </a:r>
          </a:p>
        </p:txBody>
      </p:sp>
      <p:sp>
        <p:nvSpPr>
          <p:cNvPr id="59" name="TextBox 58"/>
          <p:cNvSpPr txBox="1"/>
          <p:nvPr/>
        </p:nvSpPr>
        <p:spPr>
          <a:xfrm>
            <a:off x="7361884" y="5075843"/>
            <a:ext cx="1091036" cy="646331"/>
          </a:xfrm>
          <a:prstGeom prst="rect">
            <a:avLst/>
          </a:prstGeom>
          <a:noFill/>
        </p:spPr>
        <p:txBody>
          <a:bodyPr wrap="square" rtlCol="0">
            <a:spAutoFit/>
          </a:bodyPr>
          <a:lstStyle/>
          <a:p>
            <a:r>
              <a:rPr lang="en-US" b="1" dirty="0">
                <a:solidFill>
                  <a:srgbClr val="FBCA19"/>
                </a:solidFill>
              </a:rPr>
              <a:t>High C</a:t>
            </a:r>
          </a:p>
          <a:p>
            <a:r>
              <a:rPr lang="en-US" b="1" dirty="0">
                <a:solidFill>
                  <a:srgbClr val="336600"/>
                </a:solidFill>
              </a:rPr>
              <a:t>Low S</a:t>
            </a:r>
          </a:p>
        </p:txBody>
      </p:sp>
      <p:sp>
        <p:nvSpPr>
          <p:cNvPr id="60" name="TextBox 59"/>
          <p:cNvSpPr txBox="1"/>
          <p:nvPr/>
        </p:nvSpPr>
        <p:spPr>
          <a:xfrm>
            <a:off x="4530444" y="2582204"/>
            <a:ext cx="492443" cy="307777"/>
          </a:xfrm>
          <a:prstGeom prst="rect">
            <a:avLst/>
          </a:prstGeom>
          <a:noFill/>
        </p:spPr>
        <p:txBody>
          <a:bodyPr wrap="none" rtlCol="0">
            <a:spAutoFit/>
          </a:bodyPr>
          <a:lstStyle/>
          <a:p>
            <a:r>
              <a:rPr lang="en-US" sz="1400" b="1" dirty="0"/>
              <a:t>+50</a:t>
            </a:r>
          </a:p>
        </p:txBody>
      </p:sp>
      <p:sp>
        <p:nvSpPr>
          <p:cNvPr id="61" name="TextBox 60"/>
          <p:cNvSpPr txBox="1"/>
          <p:nvPr/>
        </p:nvSpPr>
        <p:spPr>
          <a:xfrm>
            <a:off x="4530444" y="2893153"/>
            <a:ext cx="494046" cy="307777"/>
          </a:xfrm>
          <a:prstGeom prst="rect">
            <a:avLst/>
          </a:prstGeom>
          <a:noFill/>
        </p:spPr>
        <p:txBody>
          <a:bodyPr wrap="none" rtlCol="0">
            <a:spAutoFit/>
          </a:bodyPr>
          <a:lstStyle/>
          <a:p>
            <a:r>
              <a:rPr lang="en-US" sz="1400" b="1" dirty="0"/>
              <a:t>+40</a:t>
            </a:r>
          </a:p>
        </p:txBody>
      </p:sp>
      <p:sp>
        <p:nvSpPr>
          <p:cNvPr id="62" name="TextBox 61"/>
          <p:cNvSpPr txBox="1"/>
          <p:nvPr/>
        </p:nvSpPr>
        <p:spPr>
          <a:xfrm>
            <a:off x="4535491" y="3188655"/>
            <a:ext cx="494046" cy="307777"/>
          </a:xfrm>
          <a:prstGeom prst="rect">
            <a:avLst/>
          </a:prstGeom>
          <a:noFill/>
        </p:spPr>
        <p:txBody>
          <a:bodyPr wrap="none" rtlCol="0">
            <a:spAutoFit/>
          </a:bodyPr>
          <a:lstStyle/>
          <a:p>
            <a:r>
              <a:rPr lang="en-US" sz="1400" b="1" dirty="0"/>
              <a:t>+30</a:t>
            </a:r>
          </a:p>
        </p:txBody>
      </p:sp>
      <p:sp>
        <p:nvSpPr>
          <p:cNvPr id="63" name="TextBox 62"/>
          <p:cNvSpPr txBox="1"/>
          <p:nvPr/>
        </p:nvSpPr>
        <p:spPr>
          <a:xfrm>
            <a:off x="4543546" y="3530286"/>
            <a:ext cx="494046" cy="307777"/>
          </a:xfrm>
          <a:prstGeom prst="rect">
            <a:avLst/>
          </a:prstGeom>
          <a:noFill/>
        </p:spPr>
        <p:txBody>
          <a:bodyPr wrap="none" rtlCol="0">
            <a:spAutoFit/>
          </a:bodyPr>
          <a:lstStyle/>
          <a:p>
            <a:r>
              <a:rPr lang="en-US" sz="1400" b="1" dirty="0"/>
              <a:t>+20</a:t>
            </a:r>
          </a:p>
        </p:txBody>
      </p:sp>
      <p:sp>
        <p:nvSpPr>
          <p:cNvPr id="64" name="TextBox 63"/>
          <p:cNvSpPr txBox="1"/>
          <p:nvPr/>
        </p:nvSpPr>
        <p:spPr>
          <a:xfrm>
            <a:off x="4544849" y="3857027"/>
            <a:ext cx="494046" cy="307777"/>
          </a:xfrm>
          <a:prstGeom prst="rect">
            <a:avLst/>
          </a:prstGeom>
          <a:noFill/>
        </p:spPr>
        <p:txBody>
          <a:bodyPr wrap="none" rtlCol="0">
            <a:spAutoFit/>
          </a:bodyPr>
          <a:lstStyle/>
          <a:p>
            <a:r>
              <a:rPr lang="en-US" sz="1400" b="1" dirty="0"/>
              <a:t>+10</a:t>
            </a:r>
          </a:p>
        </p:txBody>
      </p:sp>
      <p:sp>
        <p:nvSpPr>
          <p:cNvPr id="65" name="TextBox 64"/>
          <p:cNvSpPr txBox="1"/>
          <p:nvPr/>
        </p:nvSpPr>
        <p:spPr>
          <a:xfrm>
            <a:off x="4530535" y="4362879"/>
            <a:ext cx="494046" cy="307777"/>
          </a:xfrm>
          <a:prstGeom prst="rect">
            <a:avLst/>
          </a:prstGeom>
          <a:noFill/>
        </p:spPr>
        <p:txBody>
          <a:bodyPr wrap="none" rtlCol="0">
            <a:spAutoFit/>
          </a:bodyPr>
          <a:lstStyle/>
          <a:p>
            <a:r>
              <a:rPr lang="en-US" sz="1400" b="1" dirty="0"/>
              <a:t>+10</a:t>
            </a:r>
          </a:p>
        </p:txBody>
      </p:sp>
      <p:sp>
        <p:nvSpPr>
          <p:cNvPr id="66" name="TextBox 65"/>
          <p:cNvSpPr txBox="1"/>
          <p:nvPr/>
        </p:nvSpPr>
        <p:spPr>
          <a:xfrm>
            <a:off x="4519434" y="4670856"/>
            <a:ext cx="494046" cy="307777"/>
          </a:xfrm>
          <a:prstGeom prst="rect">
            <a:avLst/>
          </a:prstGeom>
          <a:noFill/>
        </p:spPr>
        <p:txBody>
          <a:bodyPr wrap="none" rtlCol="0">
            <a:spAutoFit/>
          </a:bodyPr>
          <a:lstStyle/>
          <a:p>
            <a:r>
              <a:rPr lang="en-US" sz="1400" b="1" dirty="0"/>
              <a:t>+20</a:t>
            </a:r>
          </a:p>
        </p:txBody>
      </p:sp>
      <p:sp>
        <p:nvSpPr>
          <p:cNvPr id="67" name="TextBox 66"/>
          <p:cNvSpPr txBox="1"/>
          <p:nvPr/>
        </p:nvSpPr>
        <p:spPr>
          <a:xfrm>
            <a:off x="4529162" y="4973324"/>
            <a:ext cx="494046" cy="307777"/>
          </a:xfrm>
          <a:prstGeom prst="rect">
            <a:avLst/>
          </a:prstGeom>
          <a:noFill/>
        </p:spPr>
        <p:txBody>
          <a:bodyPr wrap="none" rtlCol="0">
            <a:spAutoFit/>
          </a:bodyPr>
          <a:lstStyle/>
          <a:p>
            <a:r>
              <a:rPr lang="en-US" sz="1400" b="1" dirty="0"/>
              <a:t>+30</a:t>
            </a:r>
          </a:p>
        </p:txBody>
      </p:sp>
      <p:sp>
        <p:nvSpPr>
          <p:cNvPr id="68" name="TextBox 67"/>
          <p:cNvSpPr txBox="1"/>
          <p:nvPr/>
        </p:nvSpPr>
        <p:spPr>
          <a:xfrm>
            <a:off x="4528063" y="5296772"/>
            <a:ext cx="494046" cy="307777"/>
          </a:xfrm>
          <a:prstGeom prst="rect">
            <a:avLst/>
          </a:prstGeom>
          <a:noFill/>
        </p:spPr>
        <p:txBody>
          <a:bodyPr wrap="none" rtlCol="0">
            <a:spAutoFit/>
          </a:bodyPr>
          <a:lstStyle/>
          <a:p>
            <a:r>
              <a:rPr lang="en-US" sz="1400" b="1" dirty="0"/>
              <a:t>+40</a:t>
            </a:r>
          </a:p>
        </p:txBody>
      </p:sp>
      <p:sp>
        <p:nvSpPr>
          <p:cNvPr id="69" name="TextBox 68"/>
          <p:cNvSpPr txBox="1"/>
          <p:nvPr/>
        </p:nvSpPr>
        <p:spPr>
          <a:xfrm>
            <a:off x="4537094" y="5640115"/>
            <a:ext cx="492443" cy="307777"/>
          </a:xfrm>
          <a:prstGeom prst="rect">
            <a:avLst/>
          </a:prstGeom>
          <a:noFill/>
        </p:spPr>
        <p:txBody>
          <a:bodyPr wrap="none" rtlCol="0">
            <a:spAutoFit/>
          </a:bodyPr>
          <a:lstStyle/>
          <a:p>
            <a:r>
              <a:rPr lang="en-US" sz="1400" b="1" dirty="0"/>
              <a:t>+50</a:t>
            </a:r>
          </a:p>
        </p:txBody>
      </p:sp>
      <p:sp>
        <p:nvSpPr>
          <p:cNvPr id="70" name="TextBox 69"/>
          <p:cNvSpPr txBox="1"/>
          <p:nvPr/>
        </p:nvSpPr>
        <p:spPr>
          <a:xfrm>
            <a:off x="4484399" y="4144509"/>
            <a:ext cx="628309" cy="246221"/>
          </a:xfrm>
          <a:prstGeom prst="rect">
            <a:avLst/>
          </a:prstGeom>
          <a:noFill/>
        </p:spPr>
        <p:txBody>
          <a:bodyPr wrap="square" rtlCol="0">
            <a:spAutoFit/>
          </a:bodyPr>
          <a:lstStyle/>
          <a:p>
            <a:pPr algn="ctr"/>
            <a:r>
              <a:rPr lang="en-US" sz="1000" b="1" dirty="0"/>
              <a:t>Even</a:t>
            </a:r>
          </a:p>
        </p:txBody>
      </p:sp>
    </p:spTree>
    <p:extLst>
      <p:ext uri="{BB962C8B-B14F-4D97-AF65-F5344CB8AC3E}">
        <p14:creationId xmlns:p14="http://schemas.microsoft.com/office/powerpoint/2010/main" val="292852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8" grpId="0"/>
      <p:bldP spid="59"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1516499"/>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Team Behavior Report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550" y="773536"/>
            <a:ext cx="4038946" cy="525780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710452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8169" y="0"/>
            <a:ext cx="6549083" cy="1507067"/>
          </a:xfrm>
        </p:spPr>
        <p:txBody>
          <a:bodyPr/>
          <a:lstStyle/>
          <a:p>
            <a:pPr algn="ctr"/>
            <a:r>
              <a:rPr lang="en-US" dirty="0">
                <a:solidFill>
                  <a:schemeClr val="bg1"/>
                </a:solidFill>
                <a:latin typeface="Calibri" panose="020F0502020204030204" pitchFamily="34" charset="0"/>
              </a:rPr>
              <a:t>Individual Scores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992" y="1446375"/>
            <a:ext cx="4614080" cy="5281030"/>
          </a:xfrm>
          <a:prstGeom prst="rect">
            <a:avLst/>
          </a:prstGeom>
        </p:spPr>
      </p:pic>
      <p:sp>
        <p:nvSpPr>
          <p:cNvPr id="4" name="TextBox 3"/>
          <p:cNvSpPr txBox="1"/>
          <p:nvPr/>
        </p:nvSpPr>
        <p:spPr>
          <a:xfrm>
            <a:off x="5777467" y="1594268"/>
            <a:ext cx="6189785" cy="4832092"/>
          </a:xfrm>
          <a:prstGeom prst="rect">
            <a:avLst/>
          </a:prstGeom>
          <a:noFill/>
        </p:spPr>
        <p:txBody>
          <a:bodyPr wrap="square" rtlCol="0">
            <a:spAutoFit/>
          </a:bodyPr>
          <a:lstStyle/>
          <a:p>
            <a:pPr algn="ctr"/>
            <a:r>
              <a:rPr lang="en-US" sz="2800" b="1" u="sng" dirty="0">
                <a:solidFill>
                  <a:schemeClr val="bg1"/>
                </a:solidFill>
                <a:latin typeface="Calibri Light" panose="020F0302020204030204" pitchFamily="34" charset="0"/>
              </a:rPr>
              <a:t>Micro Level</a:t>
            </a:r>
          </a:p>
          <a:p>
            <a:pPr marL="285750" indent="-285750">
              <a:buFont typeface="Arial" panose="020B0604020202020204" pitchFamily="34" charset="0"/>
              <a:buChar char="•"/>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Names of individuals</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Each person’s DISCflex™ Pattern</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Bar Graph with individual’s score for each factor</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Pie Chart with percentage to total of each factor</a:t>
            </a:r>
          </a:p>
        </p:txBody>
      </p:sp>
      <p:sp>
        <p:nvSpPr>
          <p:cNvPr id="5" name="Oval 4"/>
          <p:cNvSpPr/>
          <p:nvPr/>
        </p:nvSpPr>
        <p:spPr>
          <a:xfrm>
            <a:off x="367995" y="1623077"/>
            <a:ext cx="1102988" cy="119130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1470986" y="1614904"/>
            <a:ext cx="1183524" cy="119130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2634765" y="1618542"/>
            <a:ext cx="1183525" cy="117218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3818289" y="1623077"/>
            <a:ext cx="1111344" cy="119130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850184" y="1555439"/>
            <a:ext cx="354584" cy="461665"/>
          </a:xfrm>
          <a:prstGeom prst="rect">
            <a:avLst/>
          </a:prstGeom>
          <a:noFill/>
        </p:spPr>
        <p:txBody>
          <a:bodyPr wrap="none" rtlCol="0">
            <a:spAutoFit/>
          </a:bodyPr>
          <a:lstStyle/>
          <a:p>
            <a:r>
              <a:rPr lang="en-US" sz="2400" dirty="0">
                <a:solidFill>
                  <a:schemeClr val="accent6"/>
                </a:solidFill>
              </a:rPr>
              <a:t>1</a:t>
            </a:r>
          </a:p>
        </p:txBody>
      </p:sp>
      <p:sp>
        <p:nvSpPr>
          <p:cNvPr id="11" name="TextBox 10"/>
          <p:cNvSpPr txBox="1"/>
          <p:nvPr/>
        </p:nvSpPr>
        <p:spPr>
          <a:xfrm>
            <a:off x="1909886" y="1555439"/>
            <a:ext cx="354584" cy="461665"/>
          </a:xfrm>
          <a:prstGeom prst="rect">
            <a:avLst/>
          </a:prstGeom>
          <a:noFill/>
        </p:spPr>
        <p:txBody>
          <a:bodyPr wrap="none" rtlCol="0">
            <a:spAutoFit/>
          </a:bodyPr>
          <a:lstStyle/>
          <a:p>
            <a:r>
              <a:rPr lang="en-US" sz="2400" dirty="0">
                <a:solidFill>
                  <a:schemeClr val="accent6"/>
                </a:solidFill>
              </a:rPr>
              <a:t>2</a:t>
            </a:r>
          </a:p>
        </p:txBody>
      </p:sp>
      <p:sp>
        <p:nvSpPr>
          <p:cNvPr id="12" name="TextBox 11"/>
          <p:cNvSpPr txBox="1"/>
          <p:nvPr/>
        </p:nvSpPr>
        <p:spPr>
          <a:xfrm>
            <a:off x="3057956" y="1555439"/>
            <a:ext cx="354584" cy="461665"/>
          </a:xfrm>
          <a:prstGeom prst="rect">
            <a:avLst/>
          </a:prstGeom>
          <a:noFill/>
        </p:spPr>
        <p:txBody>
          <a:bodyPr wrap="none" rtlCol="0">
            <a:spAutoFit/>
          </a:bodyPr>
          <a:lstStyle/>
          <a:p>
            <a:r>
              <a:rPr lang="en-US" sz="2400" dirty="0">
                <a:solidFill>
                  <a:schemeClr val="accent6"/>
                </a:solidFill>
              </a:rPr>
              <a:t>3</a:t>
            </a:r>
          </a:p>
        </p:txBody>
      </p:sp>
      <p:sp>
        <p:nvSpPr>
          <p:cNvPr id="13" name="TextBox 12"/>
          <p:cNvSpPr txBox="1"/>
          <p:nvPr/>
        </p:nvSpPr>
        <p:spPr>
          <a:xfrm>
            <a:off x="4183978" y="1555440"/>
            <a:ext cx="354584" cy="461665"/>
          </a:xfrm>
          <a:prstGeom prst="rect">
            <a:avLst/>
          </a:prstGeom>
          <a:noFill/>
        </p:spPr>
        <p:txBody>
          <a:bodyPr wrap="none" rtlCol="0">
            <a:spAutoFit/>
          </a:bodyPr>
          <a:lstStyle/>
          <a:p>
            <a:r>
              <a:rPr lang="en-US" sz="2400" dirty="0">
                <a:solidFill>
                  <a:schemeClr val="accent6"/>
                </a:solidFill>
              </a:rPr>
              <a:t>4</a:t>
            </a:r>
          </a:p>
        </p:txBody>
      </p:sp>
    </p:spTree>
    <p:custDataLst>
      <p:tags r:id="rId1"/>
    </p:custDataLst>
    <p:extLst>
      <p:ext uri="{BB962C8B-B14F-4D97-AF65-F5344CB8AC3E}">
        <p14:creationId xmlns:p14="http://schemas.microsoft.com/office/powerpoint/2010/main" val="259225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4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xit" presetSubtype="0" fill="hold" grpId="1" nodeType="afterEffect">
                                  <p:stCondLst>
                                    <p:cond delay="0"/>
                                  </p:stCondLst>
                                  <p:childTnLst>
                                    <p:set>
                                      <p:cBhvr>
                                        <p:cTn id="24" dur="1" fill="hold">
                                          <p:stCondLst>
                                            <p:cond delay="4999"/>
                                          </p:stCondLst>
                                        </p:cTn>
                                        <p:tgtEl>
                                          <p:spTgt spid="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par>
                          <p:cTn id="31" fill="hold">
                            <p:stCondLst>
                              <p:cond delay="0"/>
                            </p:stCondLst>
                            <p:childTnLst>
                              <p:par>
                                <p:cTn id="32" presetID="1" presetClass="exit" presetSubtype="0" fill="hold" grpId="1" nodeType="afterEffect">
                                  <p:stCondLst>
                                    <p:cond delay="0"/>
                                  </p:stCondLst>
                                  <p:childTnLst>
                                    <p:set>
                                      <p:cBhvr>
                                        <p:cTn id="33" dur="1" fill="hold">
                                          <p:stCondLst>
                                            <p:cond delay="4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par>
                          <p:cTn id="40" fill="hold">
                            <p:stCondLst>
                              <p:cond delay="0"/>
                            </p:stCondLst>
                            <p:childTnLst>
                              <p:par>
                                <p:cTn id="41" presetID="1" presetClass="exit" presetSubtype="0" fill="hold" grpId="1" nodeType="afterEffect">
                                  <p:stCondLst>
                                    <p:cond delay="0"/>
                                  </p:stCondLst>
                                  <p:childTnLst>
                                    <p:set>
                                      <p:cBhvr>
                                        <p:cTn id="42"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77" y="179494"/>
            <a:ext cx="6086106" cy="1507067"/>
          </a:xfrm>
        </p:spPr>
        <p:txBody>
          <a:bodyPr/>
          <a:lstStyle/>
          <a:p>
            <a:pPr algn="ctr"/>
            <a:r>
              <a:rPr lang="en-US" dirty="0">
                <a:solidFill>
                  <a:schemeClr val="bg1"/>
                </a:solidFill>
                <a:latin typeface="Calibri" panose="020F0502020204030204" pitchFamily="34" charset="0"/>
              </a:rPr>
              <a:t>Team leader strengths</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276" y="1614643"/>
            <a:ext cx="4362236" cy="5022525"/>
          </a:xfrm>
          <a:prstGeom prst="rect">
            <a:avLst/>
          </a:prstGeom>
        </p:spPr>
      </p:pic>
      <p:sp>
        <p:nvSpPr>
          <p:cNvPr id="6" name="TextBox 5"/>
          <p:cNvSpPr txBox="1"/>
          <p:nvPr/>
        </p:nvSpPr>
        <p:spPr>
          <a:xfrm>
            <a:off x="5479677" y="1614643"/>
            <a:ext cx="5885645" cy="5109091"/>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Calibri Light" panose="020F0302020204030204" pitchFamily="34" charset="0"/>
              </a:rPr>
              <a:t>Team leader’s responsibilities</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Team Leader’s DISCflex™ Pattern</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Personalized message for the team leader</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Team Leader’s individual factor scores</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Team Leader’s DISCflex™ Pie Chart</a:t>
            </a:r>
          </a:p>
          <a:p>
            <a:pPr marL="342900" indent="-342900">
              <a:buFont typeface="+mj-lt"/>
              <a:buAutoNum type="arabicPeriod"/>
            </a:pPr>
            <a:endParaRPr lang="en-US" dirty="0"/>
          </a:p>
        </p:txBody>
      </p:sp>
      <p:sp>
        <p:nvSpPr>
          <p:cNvPr id="8" name="Oval 7"/>
          <p:cNvSpPr/>
          <p:nvPr/>
        </p:nvSpPr>
        <p:spPr>
          <a:xfrm>
            <a:off x="793376" y="1983585"/>
            <a:ext cx="2595283" cy="59825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Oval 9"/>
          <p:cNvSpPr/>
          <p:nvPr/>
        </p:nvSpPr>
        <p:spPr>
          <a:xfrm>
            <a:off x="699247" y="2796988"/>
            <a:ext cx="3375212" cy="6051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Rounded Rectangle 13"/>
          <p:cNvSpPr/>
          <p:nvPr/>
        </p:nvSpPr>
        <p:spPr>
          <a:xfrm>
            <a:off x="793376" y="3509682"/>
            <a:ext cx="4182036" cy="2017059"/>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5" name="Oval 14"/>
          <p:cNvSpPr/>
          <p:nvPr/>
        </p:nvSpPr>
        <p:spPr>
          <a:xfrm>
            <a:off x="699247" y="5526741"/>
            <a:ext cx="1331259" cy="87405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Oval 15"/>
          <p:cNvSpPr/>
          <p:nvPr/>
        </p:nvSpPr>
        <p:spPr>
          <a:xfrm>
            <a:off x="3805518" y="5526741"/>
            <a:ext cx="1259994" cy="111042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TextBox 11"/>
          <p:cNvSpPr txBox="1"/>
          <p:nvPr/>
        </p:nvSpPr>
        <p:spPr>
          <a:xfrm>
            <a:off x="2884394" y="1686561"/>
            <a:ext cx="354584" cy="461665"/>
          </a:xfrm>
          <a:prstGeom prst="rect">
            <a:avLst/>
          </a:prstGeom>
          <a:noFill/>
        </p:spPr>
        <p:txBody>
          <a:bodyPr wrap="none" rtlCol="0">
            <a:spAutoFit/>
          </a:bodyPr>
          <a:lstStyle/>
          <a:p>
            <a:r>
              <a:rPr lang="en-US" sz="2400" dirty="0">
                <a:solidFill>
                  <a:schemeClr val="accent6"/>
                </a:solidFill>
              </a:rPr>
              <a:t>1</a:t>
            </a:r>
          </a:p>
        </p:txBody>
      </p:sp>
      <p:sp>
        <p:nvSpPr>
          <p:cNvPr id="13" name="TextBox 12"/>
          <p:cNvSpPr txBox="1"/>
          <p:nvPr/>
        </p:nvSpPr>
        <p:spPr>
          <a:xfrm>
            <a:off x="4029951" y="2800416"/>
            <a:ext cx="354584" cy="461665"/>
          </a:xfrm>
          <a:prstGeom prst="rect">
            <a:avLst/>
          </a:prstGeom>
          <a:noFill/>
        </p:spPr>
        <p:txBody>
          <a:bodyPr wrap="none" rtlCol="0">
            <a:spAutoFit/>
          </a:bodyPr>
          <a:lstStyle/>
          <a:p>
            <a:r>
              <a:rPr lang="en-US" sz="2400" dirty="0">
                <a:solidFill>
                  <a:schemeClr val="accent6"/>
                </a:solidFill>
              </a:rPr>
              <a:t>2</a:t>
            </a:r>
          </a:p>
        </p:txBody>
      </p:sp>
      <p:sp>
        <p:nvSpPr>
          <p:cNvPr id="17" name="TextBox 16"/>
          <p:cNvSpPr txBox="1"/>
          <p:nvPr/>
        </p:nvSpPr>
        <p:spPr>
          <a:xfrm>
            <a:off x="4710928" y="3219475"/>
            <a:ext cx="354584" cy="461665"/>
          </a:xfrm>
          <a:prstGeom prst="rect">
            <a:avLst/>
          </a:prstGeom>
          <a:noFill/>
        </p:spPr>
        <p:txBody>
          <a:bodyPr wrap="none" rtlCol="0">
            <a:spAutoFit/>
          </a:bodyPr>
          <a:lstStyle/>
          <a:p>
            <a:r>
              <a:rPr lang="en-US" sz="2400" dirty="0">
                <a:solidFill>
                  <a:schemeClr val="accent6"/>
                </a:solidFill>
              </a:rPr>
              <a:t>3</a:t>
            </a:r>
          </a:p>
        </p:txBody>
      </p:sp>
      <p:sp>
        <p:nvSpPr>
          <p:cNvPr id="18" name="TextBox 17"/>
          <p:cNvSpPr txBox="1"/>
          <p:nvPr/>
        </p:nvSpPr>
        <p:spPr>
          <a:xfrm>
            <a:off x="694133" y="5665240"/>
            <a:ext cx="354584" cy="461665"/>
          </a:xfrm>
          <a:prstGeom prst="rect">
            <a:avLst/>
          </a:prstGeom>
          <a:noFill/>
        </p:spPr>
        <p:txBody>
          <a:bodyPr wrap="none" rtlCol="0">
            <a:spAutoFit/>
          </a:bodyPr>
          <a:lstStyle/>
          <a:p>
            <a:r>
              <a:rPr lang="en-US" sz="2400" dirty="0">
                <a:solidFill>
                  <a:schemeClr val="accent6"/>
                </a:solidFill>
              </a:rPr>
              <a:t>5</a:t>
            </a:r>
          </a:p>
        </p:txBody>
      </p:sp>
      <p:sp>
        <p:nvSpPr>
          <p:cNvPr id="19" name="TextBox 18"/>
          <p:cNvSpPr txBox="1"/>
          <p:nvPr/>
        </p:nvSpPr>
        <p:spPr>
          <a:xfrm>
            <a:off x="3675367" y="5407991"/>
            <a:ext cx="354584" cy="461665"/>
          </a:xfrm>
          <a:prstGeom prst="rect">
            <a:avLst/>
          </a:prstGeom>
          <a:noFill/>
        </p:spPr>
        <p:txBody>
          <a:bodyPr wrap="none" rtlCol="0">
            <a:spAutoFit/>
          </a:bodyPr>
          <a:lstStyle/>
          <a:p>
            <a:r>
              <a:rPr lang="en-US" sz="2400" dirty="0">
                <a:solidFill>
                  <a:schemeClr val="accent6"/>
                </a:solidFill>
              </a:rPr>
              <a:t>4</a:t>
            </a:r>
          </a:p>
        </p:txBody>
      </p:sp>
    </p:spTree>
    <p:custDataLst>
      <p:tags r:id="rId1"/>
    </p:custDataLst>
    <p:extLst>
      <p:ext uri="{BB962C8B-B14F-4D97-AF65-F5344CB8AC3E}">
        <p14:creationId xmlns:p14="http://schemas.microsoft.com/office/powerpoint/2010/main" val="381679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1" nodeType="afterEffect">
                                  <p:stCondLst>
                                    <p:cond delay="0"/>
                                  </p:stCondLst>
                                  <p:childTnLst>
                                    <p:set>
                                      <p:cBhvr>
                                        <p:cTn id="11" dur="1" fill="hold">
                                          <p:stCondLst>
                                            <p:cond delay="4999"/>
                                          </p:stCondLst>
                                        </p:cTn>
                                        <p:tgtEl>
                                          <p:spTgt spid="8"/>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4999"/>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4999"/>
                                          </p:stCondLst>
                                        </p:cTn>
                                        <p:tgtEl>
                                          <p:spTgt spid="1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4999"/>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0" grpId="0" animBg="1"/>
      <p:bldP spid="10" grpId="1" animBg="1"/>
      <p:bldP spid="14" grpId="0" animBg="1"/>
      <p:bldP spid="14" grpId="1" animBg="1"/>
      <p:bldP spid="15" grpId="0" animBg="1"/>
      <p:bldP spid="16" grpId="0" animBg="1"/>
      <p:bldP spid="1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latin typeface="Calibri" panose="020F0502020204030204" pitchFamily="34" charset="0"/>
              </a:rPr>
              <a:t>Defining DISC</a:t>
            </a:r>
          </a:p>
        </p:txBody>
      </p:sp>
      <p:sp>
        <p:nvSpPr>
          <p:cNvPr id="6" name="Rectangle 5"/>
          <p:cNvSpPr/>
          <p:nvPr/>
        </p:nvSpPr>
        <p:spPr>
          <a:xfrm>
            <a:off x="290946" y="1726704"/>
            <a:ext cx="6161810" cy="4893647"/>
          </a:xfrm>
          <a:prstGeom prst="rect">
            <a:avLst/>
          </a:prstGeom>
        </p:spPr>
        <p:txBody>
          <a:bodyPr wrap="square">
            <a:spAutoFit/>
          </a:bodyPr>
          <a:lstStyle/>
          <a:p>
            <a:r>
              <a:rPr lang="en-US" sz="2400" b="1" dirty="0">
                <a:solidFill>
                  <a:schemeClr val="bg1"/>
                </a:solidFill>
                <a:latin typeface="Calibri Light" panose="020F0302020204030204" pitchFamily="34" charset="0"/>
              </a:rPr>
              <a:t>What is a DISC Assessment? </a:t>
            </a:r>
          </a:p>
          <a:p>
            <a:endParaRPr lang="en-US" sz="1600" dirty="0">
              <a:solidFill>
                <a:schemeClr val="bg1"/>
              </a:solidFill>
              <a:latin typeface="Calibri Light" panose="020F0302020204030204" pitchFamily="34" charset="0"/>
            </a:endParaRPr>
          </a:p>
          <a:p>
            <a:r>
              <a:rPr lang="en-US" sz="1600" dirty="0">
                <a:solidFill>
                  <a:schemeClr val="bg1"/>
                </a:solidFill>
                <a:latin typeface="Calibri Light" panose="020F0302020204030204" pitchFamily="34" charset="0"/>
              </a:rPr>
              <a:t>A DISC Assessment is </a:t>
            </a:r>
            <a:r>
              <a:rPr lang="en-US" sz="1600" b="1" dirty="0">
                <a:solidFill>
                  <a:schemeClr val="bg1"/>
                </a:solidFill>
                <a:latin typeface="Calibri Light" panose="020F0302020204030204" pitchFamily="34" charset="0"/>
              </a:rPr>
              <a:t>not a test</a:t>
            </a:r>
            <a:r>
              <a:rPr lang="en-US" sz="1600" dirty="0">
                <a:solidFill>
                  <a:schemeClr val="bg1"/>
                </a:solidFill>
                <a:latin typeface="Calibri Light" panose="020F0302020204030204" pitchFamily="34" charset="0"/>
              </a:rPr>
              <a:t>, so it is </a:t>
            </a:r>
            <a:r>
              <a:rPr lang="en-US" sz="1600" b="1" dirty="0">
                <a:solidFill>
                  <a:schemeClr val="bg1"/>
                </a:solidFill>
                <a:latin typeface="Calibri Light" panose="020F0302020204030204" pitchFamily="34" charset="0"/>
              </a:rPr>
              <a:t>impossible to fail</a:t>
            </a:r>
            <a:r>
              <a:rPr lang="en-US" sz="1600" dirty="0">
                <a:solidFill>
                  <a:schemeClr val="bg1"/>
                </a:solidFill>
                <a:latin typeface="Calibri Light" panose="020F0302020204030204" pitchFamily="34" charset="0"/>
              </a:rPr>
              <a:t>. So what does a DISC assessment measure? DISC assessments measure your different levels of each of the four DISC Factors: </a:t>
            </a:r>
          </a:p>
          <a:p>
            <a:endParaRPr lang="en-US" sz="1600" dirty="0">
              <a:solidFill>
                <a:schemeClr val="bg1"/>
              </a:solidFill>
              <a:latin typeface="Calibri Light" panose="020F0302020204030204" pitchFamily="34" charset="0"/>
            </a:endParaRPr>
          </a:p>
          <a:p>
            <a:r>
              <a:rPr lang="en-US" sz="1600" b="1" dirty="0">
                <a:solidFill>
                  <a:schemeClr val="accent6">
                    <a:lumMod val="75000"/>
                  </a:schemeClr>
                </a:solidFill>
                <a:latin typeface="Calibri Light" panose="020F0302020204030204" pitchFamily="34" charset="0"/>
              </a:rPr>
              <a:t>Dominance:</a:t>
            </a:r>
            <a:r>
              <a:rPr lang="en-US" sz="1600" dirty="0">
                <a:solidFill>
                  <a:schemeClr val="bg1"/>
                </a:solidFill>
                <a:latin typeface="Calibri Light" panose="020F0302020204030204" pitchFamily="34" charset="0"/>
              </a:rPr>
              <a:t> Your need for </a:t>
            </a:r>
            <a:r>
              <a:rPr lang="en-US" sz="1600" b="1" dirty="0">
                <a:solidFill>
                  <a:schemeClr val="accent6">
                    <a:lumMod val="75000"/>
                  </a:schemeClr>
                </a:solidFill>
                <a:latin typeface="Calibri Light" panose="020F0302020204030204" pitchFamily="34" charset="0"/>
              </a:rPr>
              <a:t>control</a:t>
            </a:r>
            <a:r>
              <a:rPr lang="en-US" sz="1600" dirty="0">
                <a:solidFill>
                  <a:schemeClr val="bg1"/>
                </a:solidFill>
                <a:latin typeface="Calibri Light" panose="020F0302020204030204" pitchFamily="34" charset="0"/>
              </a:rPr>
              <a:t> and your source of </a:t>
            </a:r>
            <a:r>
              <a:rPr lang="en-US" sz="1600" b="1" dirty="0">
                <a:solidFill>
                  <a:schemeClr val="accent6">
                    <a:lumMod val="75000"/>
                  </a:schemeClr>
                </a:solidFill>
                <a:latin typeface="Calibri Light" panose="020F0302020204030204" pitchFamily="34" charset="0"/>
              </a:rPr>
              <a:t>ambition</a:t>
            </a:r>
            <a:r>
              <a:rPr lang="en-US" sz="1600" dirty="0">
                <a:solidFill>
                  <a:schemeClr val="bg1"/>
                </a:solidFill>
                <a:latin typeface="Calibri Light" panose="020F0302020204030204" pitchFamily="34" charset="0"/>
              </a:rPr>
              <a:t>. Whenever you are feeling </a:t>
            </a:r>
            <a:r>
              <a:rPr lang="en-US" sz="1600" b="1" dirty="0">
                <a:solidFill>
                  <a:schemeClr val="accent6">
                    <a:lumMod val="75000"/>
                  </a:schemeClr>
                </a:solidFill>
                <a:latin typeface="Calibri Light" panose="020F0302020204030204" pitchFamily="34" charset="0"/>
              </a:rPr>
              <a:t>self-motivated</a:t>
            </a:r>
            <a:r>
              <a:rPr lang="en-US" sz="1600" dirty="0">
                <a:solidFill>
                  <a:schemeClr val="bg1"/>
                </a:solidFill>
                <a:latin typeface="Calibri Light" panose="020F0302020204030204" pitchFamily="34" charset="0"/>
              </a:rPr>
              <a:t>, you are using your </a:t>
            </a:r>
            <a:r>
              <a:rPr lang="en-US" sz="1600" b="1" dirty="0">
                <a:solidFill>
                  <a:schemeClr val="accent6">
                    <a:lumMod val="75000"/>
                  </a:schemeClr>
                </a:solidFill>
                <a:latin typeface="Calibri Light" panose="020F0302020204030204" pitchFamily="34" charset="0"/>
              </a:rPr>
              <a:t>'D'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0070C0"/>
                </a:solidFill>
                <a:latin typeface="Calibri Light" panose="020F0302020204030204" pitchFamily="34" charset="0"/>
              </a:rPr>
              <a:t>Influence:</a:t>
            </a:r>
            <a:r>
              <a:rPr lang="en-US" sz="1600" dirty="0">
                <a:solidFill>
                  <a:srgbClr val="0070C0"/>
                </a:solidFill>
                <a:latin typeface="Calibri Light" panose="020F0302020204030204" pitchFamily="34" charset="0"/>
              </a:rPr>
              <a:t> </a:t>
            </a:r>
            <a:r>
              <a:rPr lang="en-US" sz="1600" dirty="0">
                <a:solidFill>
                  <a:schemeClr val="bg1"/>
                </a:solidFill>
                <a:latin typeface="Calibri Light" panose="020F0302020204030204" pitchFamily="34" charset="0"/>
              </a:rPr>
              <a:t>Your need for </a:t>
            </a:r>
            <a:r>
              <a:rPr lang="en-US" sz="1600" b="1" dirty="0">
                <a:solidFill>
                  <a:srgbClr val="0070C0"/>
                </a:solidFill>
                <a:latin typeface="Calibri Light" panose="020F0302020204030204" pitchFamily="34" charset="0"/>
              </a:rPr>
              <a:t>communication</a:t>
            </a:r>
            <a:r>
              <a:rPr lang="en-US" sz="1600" dirty="0">
                <a:solidFill>
                  <a:schemeClr val="bg1"/>
                </a:solidFill>
                <a:latin typeface="Calibri Light" panose="020F0302020204030204" pitchFamily="34" charset="0"/>
              </a:rPr>
              <a:t> and your source of </a:t>
            </a:r>
            <a:r>
              <a:rPr lang="en-US" sz="1600" b="1" dirty="0">
                <a:solidFill>
                  <a:srgbClr val="0070C0"/>
                </a:solidFill>
                <a:latin typeface="Calibri Light" panose="020F0302020204030204" pitchFamily="34" charset="0"/>
              </a:rPr>
              <a:t>persuasion</a:t>
            </a:r>
            <a:r>
              <a:rPr lang="en-US" sz="1600" dirty="0">
                <a:solidFill>
                  <a:schemeClr val="bg1"/>
                </a:solidFill>
                <a:latin typeface="Calibri Light" panose="020F0302020204030204" pitchFamily="34" charset="0"/>
              </a:rPr>
              <a:t>. Whenever you are feeling </a:t>
            </a:r>
            <a:r>
              <a:rPr lang="en-US" sz="1600" b="1" dirty="0">
                <a:solidFill>
                  <a:srgbClr val="0070C0"/>
                </a:solidFill>
                <a:latin typeface="Calibri Light" panose="020F0302020204030204" pitchFamily="34" charset="0"/>
              </a:rPr>
              <a:t>talkative</a:t>
            </a:r>
            <a:r>
              <a:rPr lang="en-US" sz="1600" dirty="0">
                <a:solidFill>
                  <a:schemeClr val="bg1"/>
                </a:solidFill>
                <a:latin typeface="Calibri Light" panose="020F0302020204030204" pitchFamily="34" charset="0"/>
              </a:rPr>
              <a:t>, you are using your </a:t>
            </a:r>
            <a:r>
              <a:rPr lang="en-US" sz="1600" b="1" dirty="0">
                <a:solidFill>
                  <a:srgbClr val="0070C0"/>
                </a:solidFill>
                <a:latin typeface="Calibri Light" panose="020F0302020204030204" pitchFamily="34" charset="0"/>
              </a:rPr>
              <a:t>'I'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008000"/>
                </a:solidFill>
                <a:latin typeface="Calibri Light" panose="020F0302020204030204" pitchFamily="34" charset="0"/>
              </a:rPr>
              <a:t>Steadiness:</a:t>
            </a:r>
            <a:r>
              <a:rPr lang="en-US" sz="1600" dirty="0">
                <a:solidFill>
                  <a:schemeClr val="bg1"/>
                </a:solidFill>
                <a:latin typeface="Calibri Light" panose="020F0302020204030204" pitchFamily="34" charset="0"/>
              </a:rPr>
              <a:t> Your need for </a:t>
            </a:r>
            <a:r>
              <a:rPr lang="en-US" sz="1600" b="1" dirty="0">
                <a:solidFill>
                  <a:srgbClr val="008000"/>
                </a:solidFill>
                <a:latin typeface="Calibri Light" panose="020F0302020204030204" pitchFamily="34" charset="0"/>
              </a:rPr>
              <a:t>planning</a:t>
            </a:r>
            <a:r>
              <a:rPr lang="en-US" sz="1600" dirty="0">
                <a:solidFill>
                  <a:schemeClr val="bg1"/>
                </a:solidFill>
                <a:latin typeface="Calibri Light" panose="020F0302020204030204" pitchFamily="34" charset="0"/>
              </a:rPr>
              <a:t> and your source of </a:t>
            </a:r>
            <a:r>
              <a:rPr lang="en-US" sz="1600" b="1" dirty="0">
                <a:solidFill>
                  <a:srgbClr val="008000"/>
                </a:solidFill>
                <a:latin typeface="Calibri Light" panose="020F0302020204030204" pitchFamily="34" charset="0"/>
              </a:rPr>
              <a:t>thoughtfulness</a:t>
            </a:r>
            <a:r>
              <a:rPr lang="en-US" sz="1600" dirty="0">
                <a:solidFill>
                  <a:schemeClr val="bg1"/>
                </a:solidFill>
                <a:latin typeface="Calibri Light" panose="020F0302020204030204" pitchFamily="34" charset="0"/>
              </a:rPr>
              <a:t>. When you are being </a:t>
            </a:r>
            <a:r>
              <a:rPr lang="en-US" sz="1600" b="1" dirty="0">
                <a:solidFill>
                  <a:srgbClr val="008000"/>
                </a:solidFill>
                <a:latin typeface="Calibri Light" panose="020F0302020204030204" pitchFamily="34" charset="0"/>
              </a:rPr>
              <a:t>strategic</a:t>
            </a:r>
            <a:r>
              <a:rPr lang="en-US" sz="1600" dirty="0">
                <a:solidFill>
                  <a:schemeClr val="bg1"/>
                </a:solidFill>
                <a:latin typeface="Calibri Light" panose="020F0302020204030204" pitchFamily="34" charset="0"/>
              </a:rPr>
              <a:t> or </a:t>
            </a:r>
            <a:r>
              <a:rPr lang="en-US" sz="1600" b="1" dirty="0">
                <a:solidFill>
                  <a:srgbClr val="008000"/>
                </a:solidFill>
                <a:latin typeface="Calibri Light" panose="020F0302020204030204" pitchFamily="34" charset="0"/>
              </a:rPr>
              <a:t>go out of your way to help someone</a:t>
            </a:r>
            <a:r>
              <a:rPr lang="en-US" sz="1600" dirty="0">
                <a:solidFill>
                  <a:schemeClr val="bg1"/>
                </a:solidFill>
                <a:latin typeface="Calibri Light" panose="020F0302020204030204" pitchFamily="34" charset="0"/>
              </a:rPr>
              <a:t>, you are using your </a:t>
            </a:r>
            <a:r>
              <a:rPr lang="en-US" sz="1600" b="1" dirty="0">
                <a:solidFill>
                  <a:srgbClr val="008000"/>
                </a:solidFill>
                <a:latin typeface="Calibri Light" panose="020F0302020204030204" pitchFamily="34" charset="0"/>
              </a:rPr>
              <a:t>'S' factor</a:t>
            </a:r>
            <a:r>
              <a:rPr lang="en-US" sz="1600" dirty="0">
                <a:solidFill>
                  <a:schemeClr val="bg1"/>
                </a:solidFill>
                <a:latin typeface="Calibri Light" panose="020F0302020204030204" pitchFamily="34" charset="0"/>
              </a:rPr>
              <a:t>. </a:t>
            </a:r>
          </a:p>
          <a:p>
            <a:endParaRPr lang="en-US" sz="1600" dirty="0">
              <a:solidFill>
                <a:schemeClr val="bg1"/>
              </a:solidFill>
              <a:latin typeface="Calibri Light" panose="020F0302020204030204" pitchFamily="34" charset="0"/>
            </a:endParaRPr>
          </a:p>
          <a:p>
            <a:r>
              <a:rPr lang="en-US" sz="1600" b="1" dirty="0">
                <a:solidFill>
                  <a:srgbClr val="CACF01"/>
                </a:solidFill>
                <a:latin typeface="Calibri Light" panose="020F0302020204030204" pitchFamily="34" charset="0"/>
              </a:rPr>
              <a:t>Compliance:</a:t>
            </a:r>
            <a:r>
              <a:rPr lang="en-US" sz="1600" dirty="0">
                <a:solidFill>
                  <a:schemeClr val="bg1"/>
                </a:solidFill>
                <a:latin typeface="Calibri Light" panose="020F0302020204030204" pitchFamily="34" charset="0"/>
              </a:rPr>
              <a:t> Your need for </a:t>
            </a:r>
            <a:r>
              <a:rPr lang="en-US" sz="1600" b="1" dirty="0">
                <a:solidFill>
                  <a:srgbClr val="CACF01"/>
                </a:solidFill>
                <a:latin typeface="Calibri Light" panose="020F0302020204030204" pitchFamily="34" charset="0"/>
              </a:rPr>
              <a:t>structure</a:t>
            </a:r>
            <a:r>
              <a:rPr lang="en-US" sz="1600" dirty="0">
                <a:solidFill>
                  <a:schemeClr val="bg1"/>
                </a:solidFill>
                <a:latin typeface="Calibri Light" panose="020F0302020204030204" pitchFamily="34" charset="0"/>
              </a:rPr>
              <a:t> and your source of </a:t>
            </a:r>
            <a:r>
              <a:rPr lang="en-US" sz="1600" b="1" dirty="0">
                <a:solidFill>
                  <a:srgbClr val="CACF01"/>
                </a:solidFill>
                <a:latin typeface="Calibri Light" panose="020F0302020204030204" pitchFamily="34" charset="0"/>
              </a:rPr>
              <a:t>organization</a:t>
            </a:r>
            <a:r>
              <a:rPr lang="en-US" sz="1600" dirty="0">
                <a:solidFill>
                  <a:schemeClr val="bg1"/>
                </a:solidFill>
                <a:latin typeface="Calibri Light" panose="020F0302020204030204" pitchFamily="34" charset="0"/>
              </a:rPr>
              <a:t>. When you become </a:t>
            </a:r>
            <a:r>
              <a:rPr lang="en-US" sz="1600" b="1" dirty="0">
                <a:solidFill>
                  <a:srgbClr val="CACF01"/>
                </a:solidFill>
                <a:latin typeface="Calibri Light" panose="020F0302020204030204" pitchFamily="34" charset="0"/>
              </a:rPr>
              <a:t>extremely focused on completing your tasks</a:t>
            </a:r>
            <a:r>
              <a:rPr lang="en-US" sz="1600" dirty="0">
                <a:solidFill>
                  <a:schemeClr val="bg1"/>
                </a:solidFill>
                <a:latin typeface="Calibri Light" panose="020F0302020204030204" pitchFamily="34" charset="0"/>
              </a:rPr>
              <a:t>, you are using your 'C' factor.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0444" y="1639378"/>
            <a:ext cx="5168603" cy="5097556"/>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319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28129" y="88739"/>
            <a:ext cx="6010059" cy="1507067"/>
          </a:xfrm>
        </p:spPr>
        <p:txBody>
          <a:bodyPr/>
          <a:lstStyle/>
          <a:p>
            <a:pPr algn="ctr"/>
            <a:r>
              <a:rPr lang="en-US" dirty="0">
                <a:solidFill>
                  <a:schemeClr val="bg1"/>
                </a:solidFill>
                <a:latin typeface="Calibri" panose="020F0502020204030204" pitchFamily="34" charset="0"/>
              </a:rPr>
              <a:t>Team Leader Challenges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0797" y="1468192"/>
            <a:ext cx="4942747" cy="5257286"/>
          </a:xfrm>
          <a:prstGeom prst="rect">
            <a:avLst/>
          </a:prstGeom>
        </p:spPr>
      </p:pic>
      <p:sp>
        <p:nvSpPr>
          <p:cNvPr id="4" name="TextBox 3"/>
          <p:cNvSpPr txBox="1"/>
          <p:nvPr/>
        </p:nvSpPr>
        <p:spPr>
          <a:xfrm>
            <a:off x="5679061" y="1565028"/>
            <a:ext cx="6512939" cy="4832092"/>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Calibri Light" panose="020F0302020204030204" pitchFamily="34" charset="0"/>
              </a:rPr>
              <a:t>Specific information about your chosen team leader’s potential challenges</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Team Leader </a:t>
            </a:r>
            <a:r>
              <a:rPr lang="en-US" sz="2800" b="1" dirty="0">
                <a:solidFill>
                  <a:srgbClr val="FF0000"/>
                </a:solidFill>
                <a:latin typeface="Calibri Light" panose="020F0302020204030204" pitchFamily="34" charset="0"/>
              </a:rPr>
              <a:t>BEWARES</a:t>
            </a:r>
            <a:r>
              <a:rPr lang="en-US" sz="2800" dirty="0">
                <a:solidFill>
                  <a:schemeClr val="bg1"/>
                </a:solidFill>
                <a:latin typeface="Calibri Light" panose="020F0302020204030204" pitchFamily="34" charset="0"/>
              </a:rPr>
              <a:t> give you and the team leader feedback about the challenges they may face based on their behavior profile</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Team Leader </a:t>
            </a:r>
            <a:r>
              <a:rPr lang="en-US" sz="2800" b="1" dirty="0">
                <a:solidFill>
                  <a:schemeClr val="accent1"/>
                </a:solidFill>
                <a:latin typeface="Calibri Light" panose="020F0302020204030204" pitchFamily="34" charset="0"/>
              </a:rPr>
              <a:t>TIPS</a:t>
            </a:r>
            <a:r>
              <a:rPr lang="en-US" sz="2800" dirty="0">
                <a:solidFill>
                  <a:schemeClr val="bg1"/>
                </a:solidFill>
                <a:latin typeface="Calibri Light" panose="020F0302020204030204" pitchFamily="34" charset="0"/>
              </a:rPr>
              <a:t> offer advice on how to deal with these challenges as they come along to be a more effective leader</a:t>
            </a:r>
          </a:p>
        </p:txBody>
      </p:sp>
      <p:sp>
        <p:nvSpPr>
          <p:cNvPr id="5" name="Rounded Rectangle 4"/>
          <p:cNvSpPr/>
          <p:nvPr/>
        </p:nvSpPr>
        <p:spPr>
          <a:xfrm>
            <a:off x="433755" y="2338251"/>
            <a:ext cx="5039790" cy="144997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433755" y="3788229"/>
            <a:ext cx="5039790" cy="927462"/>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p:cNvSpPr txBox="1"/>
          <p:nvPr/>
        </p:nvSpPr>
        <p:spPr>
          <a:xfrm>
            <a:off x="79171" y="1364974"/>
            <a:ext cx="354584" cy="461665"/>
          </a:xfrm>
          <a:prstGeom prst="rect">
            <a:avLst/>
          </a:prstGeom>
          <a:noFill/>
        </p:spPr>
        <p:txBody>
          <a:bodyPr wrap="none" rtlCol="0">
            <a:spAutoFit/>
          </a:bodyPr>
          <a:lstStyle/>
          <a:p>
            <a:r>
              <a:rPr lang="en-US" sz="2400" dirty="0">
                <a:solidFill>
                  <a:schemeClr val="accent6"/>
                </a:solidFill>
              </a:rPr>
              <a:t>1</a:t>
            </a:r>
          </a:p>
        </p:txBody>
      </p:sp>
      <p:sp>
        <p:nvSpPr>
          <p:cNvPr id="9" name="TextBox 8"/>
          <p:cNvSpPr txBox="1"/>
          <p:nvPr/>
        </p:nvSpPr>
        <p:spPr>
          <a:xfrm>
            <a:off x="79171" y="2699714"/>
            <a:ext cx="354584" cy="461665"/>
          </a:xfrm>
          <a:prstGeom prst="rect">
            <a:avLst/>
          </a:prstGeom>
          <a:noFill/>
        </p:spPr>
        <p:txBody>
          <a:bodyPr wrap="none" rtlCol="0">
            <a:spAutoFit/>
          </a:bodyPr>
          <a:lstStyle/>
          <a:p>
            <a:r>
              <a:rPr lang="en-US" sz="2400" dirty="0">
                <a:solidFill>
                  <a:schemeClr val="accent6"/>
                </a:solidFill>
              </a:rPr>
              <a:t>2</a:t>
            </a:r>
          </a:p>
        </p:txBody>
      </p:sp>
      <p:sp>
        <p:nvSpPr>
          <p:cNvPr id="11" name="TextBox 10"/>
          <p:cNvSpPr txBox="1"/>
          <p:nvPr/>
        </p:nvSpPr>
        <p:spPr>
          <a:xfrm>
            <a:off x="79171" y="3981074"/>
            <a:ext cx="354584" cy="461665"/>
          </a:xfrm>
          <a:prstGeom prst="rect">
            <a:avLst/>
          </a:prstGeom>
          <a:noFill/>
        </p:spPr>
        <p:txBody>
          <a:bodyPr wrap="none" rtlCol="0">
            <a:spAutoFit/>
          </a:bodyPr>
          <a:lstStyle/>
          <a:p>
            <a:r>
              <a:rPr lang="en-US" sz="2400" dirty="0">
                <a:solidFill>
                  <a:schemeClr val="accent6"/>
                </a:solidFill>
              </a:rPr>
              <a:t>3</a:t>
            </a:r>
          </a:p>
        </p:txBody>
      </p:sp>
    </p:spTree>
    <p:custDataLst>
      <p:tags r:id="rId1"/>
    </p:custDataLst>
    <p:extLst>
      <p:ext uri="{BB962C8B-B14F-4D97-AF65-F5344CB8AC3E}">
        <p14:creationId xmlns:p14="http://schemas.microsoft.com/office/powerpoint/2010/main" val="91004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49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par>
                          <p:cTn id="22" fill="hold">
                            <p:stCondLst>
                              <p:cond delay="0"/>
                            </p:stCondLst>
                            <p:childTnLst>
                              <p:par>
                                <p:cTn id="23" presetID="1" presetClass="exit" presetSubtype="0" fill="hold" grpId="1" nodeType="afterEffect">
                                  <p:stCondLst>
                                    <p:cond delay="0"/>
                                  </p:stCondLst>
                                  <p:childTnLst>
                                    <p:set>
                                      <p:cBhvr>
                                        <p:cTn id="24" dur="1" fill="hold">
                                          <p:stCondLst>
                                            <p:cond delay="4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7256" y="173634"/>
            <a:ext cx="7044744" cy="1314925"/>
          </a:xfrm>
        </p:spPr>
        <p:txBody>
          <a:bodyPr/>
          <a:lstStyle/>
          <a:p>
            <a:pPr algn="ctr"/>
            <a:r>
              <a:rPr lang="en-US" dirty="0">
                <a:solidFill>
                  <a:schemeClr val="bg1"/>
                </a:solidFill>
                <a:latin typeface="Calibri" panose="020F0502020204030204" pitchFamily="34" charset="0"/>
              </a:rPr>
              <a:t>Team Breakdown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828" y="1450136"/>
            <a:ext cx="7105950" cy="4580619"/>
          </a:xfrm>
          <a:prstGeom prst="rect">
            <a:avLst/>
          </a:prstGeom>
        </p:spPr>
      </p:pic>
      <p:sp>
        <p:nvSpPr>
          <p:cNvPr id="4" name="TextBox 3"/>
          <p:cNvSpPr txBox="1"/>
          <p:nvPr/>
        </p:nvSpPr>
        <p:spPr>
          <a:xfrm>
            <a:off x="7469019" y="1424165"/>
            <a:ext cx="4436341" cy="4893647"/>
          </a:xfrm>
          <a:prstGeom prst="rect">
            <a:avLst/>
          </a:prstGeom>
          <a:noFill/>
        </p:spPr>
        <p:txBody>
          <a:bodyPr wrap="square" rtlCol="0">
            <a:spAutoFit/>
          </a:bodyPr>
          <a:lstStyle/>
          <a:p>
            <a:pPr algn="ctr"/>
            <a:r>
              <a:rPr lang="en-US" sz="2400" b="1" u="sng" dirty="0">
                <a:solidFill>
                  <a:schemeClr val="bg1"/>
                </a:solidFill>
                <a:latin typeface="Calibri Light" panose="020F0302020204030204" pitchFamily="34" charset="0"/>
              </a:rPr>
              <a:t>Macro Level</a:t>
            </a:r>
          </a:p>
          <a:p>
            <a:pPr marL="285750" indent="-285750">
              <a:buFont typeface="Arial" panose="020B0604020202020204" pitchFamily="34" charset="0"/>
              <a:buChar char="•"/>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Number of people who have each DISCflex™ Pattern </a:t>
            </a:r>
          </a:p>
          <a:p>
            <a:pPr marL="457200" indent="-457200">
              <a:buFont typeface="+mj-lt"/>
              <a:buAutoNum type="arabicPeriod"/>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Bars give you a visual of the magnitude of Patterns relative to each other providing a snapshot of areas to monitor.</a:t>
            </a:r>
          </a:p>
          <a:p>
            <a:pPr marL="457200" indent="-457200">
              <a:buFont typeface="+mj-lt"/>
              <a:buAutoNum type="arabicPeriod"/>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Behavioral skills gaps are highlighted for your team</a:t>
            </a:r>
            <a:r>
              <a:rPr lang="en-US" sz="2400" dirty="0">
                <a:solidFill>
                  <a:schemeClr val="bg2">
                    <a:lumMod val="75000"/>
                  </a:schemeClr>
                </a:solidFill>
                <a:latin typeface="Calibri Light" panose="020F0302020204030204" pitchFamily="34" charset="0"/>
              </a:rPr>
              <a:t>.</a:t>
            </a:r>
          </a:p>
          <a:p>
            <a:pPr marL="285750" indent="-285750">
              <a:buFont typeface="Arial" panose="020B0604020202020204" pitchFamily="34" charset="0"/>
              <a:buChar char="•"/>
            </a:pPr>
            <a:endParaRPr lang="en-US" sz="2400" dirty="0"/>
          </a:p>
        </p:txBody>
      </p:sp>
      <p:sp>
        <p:nvSpPr>
          <p:cNvPr id="5" name="Oval 4"/>
          <p:cNvSpPr/>
          <p:nvPr/>
        </p:nvSpPr>
        <p:spPr>
          <a:xfrm>
            <a:off x="250501" y="4751464"/>
            <a:ext cx="631065" cy="78561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flipV="1">
            <a:off x="4972637" y="5325706"/>
            <a:ext cx="1830947" cy="54392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rot="16200000" flipV="1">
            <a:off x="2990973" y="3954365"/>
            <a:ext cx="2092158" cy="20606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6" name="TextBox 15"/>
          <p:cNvSpPr txBox="1"/>
          <p:nvPr/>
        </p:nvSpPr>
        <p:spPr>
          <a:xfrm>
            <a:off x="388742" y="4320827"/>
            <a:ext cx="354584" cy="461665"/>
          </a:xfrm>
          <a:prstGeom prst="rect">
            <a:avLst/>
          </a:prstGeom>
          <a:noFill/>
        </p:spPr>
        <p:txBody>
          <a:bodyPr wrap="none" rtlCol="0">
            <a:spAutoFit/>
          </a:bodyPr>
          <a:lstStyle/>
          <a:p>
            <a:r>
              <a:rPr lang="en-US" sz="2400" dirty="0">
                <a:solidFill>
                  <a:schemeClr val="accent6"/>
                </a:solidFill>
              </a:rPr>
              <a:t>1</a:t>
            </a:r>
          </a:p>
        </p:txBody>
      </p:sp>
      <p:sp>
        <p:nvSpPr>
          <p:cNvPr id="18" name="TextBox 17"/>
          <p:cNvSpPr txBox="1"/>
          <p:nvPr/>
        </p:nvSpPr>
        <p:spPr>
          <a:xfrm>
            <a:off x="3975511" y="3409324"/>
            <a:ext cx="354584" cy="461665"/>
          </a:xfrm>
          <a:prstGeom prst="rect">
            <a:avLst/>
          </a:prstGeom>
          <a:noFill/>
        </p:spPr>
        <p:txBody>
          <a:bodyPr wrap="none" rtlCol="0">
            <a:spAutoFit/>
          </a:bodyPr>
          <a:lstStyle/>
          <a:p>
            <a:r>
              <a:rPr lang="en-US" sz="2400" dirty="0">
                <a:solidFill>
                  <a:schemeClr val="accent6"/>
                </a:solidFill>
              </a:rPr>
              <a:t>2</a:t>
            </a:r>
          </a:p>
        </p:txBody>
      </p:sp>
      <p:sp>
        <p:nvSpPr>
          <p:cNvPr id="19" name="TextBox 18"/>
          <p:cNvSpPr txBox="1"/>
          <p:nvPr/>
        </p:nvSpPr>
        <p:spPr>
          <a:xfrm>
            <a:off x="5741416" y="4796435"/>
            <a:ext cx="354584" cy="461665"/>
          </a:xfrm>
          <a:prstGeom prst="rect">
            <a:avLst/>
          </a:prstGeom>
          <a:noFill/>
        </p:spPr>
        <p:txBody>
          <a:bodyPr wrap="none" rtlCol="0">
            <a:spAutoFit/>
          </a:bodyPr>
          <a:lstStyle/>
          <a:p>
            <a:r>
              <a:rPr lang="en-US" sz="2400" dirty="0">
                <a:solidFill>
                  <a:schemeClr val="accent6"/>
                </a:solidFill>
              </a:rPr>
              <a:t>3</a:t>
            </a:r>
          </a:p>
        </p:txBody>
      </p:sp>
    </p:spTree>
    <p:custDataLst>
      <p:tags r:id="rId1"/>
    </p:custDataLst>
    <p:extLst>
      <p:ext uri="{BB962C8B-B14F-4D97-AF65-F5344CB8AC3E}">
        <p14:creationId xmlns:p14="http://schemas.microsoft.com/office/powerpoint/2010/main" val="31287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par>
                                <p:cTn id="29" presetID="1" presetClass="entr" presetSubtype="0" fill="hold" grpId="2" nodeType="with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6" grpId="2" animBg="1"/>
      <p:bldP spid="8" grpId="0" animBg="1"/>
      <p:bldP spid="8"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2918" y="87072"/>
            <a:ext cx="6307606" cy="1507067"/>
          </a:xfrm>
        </p:spPr>
        <p:txBody>
          <a:bodyPr/>
          <a:lstStyle/>
          <a:p>
            <a:pPr algn="ctr"/>
            <a:r>
              <a:rPr lang="en-US" dirty="0">
                <a:solidFill>
                  <a:schemeClr val="bg1"/>
                </a:solidFill>
                <a:latin typeface="Calibri" panose="020F0502020204030204" pitchFamily="34" charset="0"/>
              </a:rPr>
              <a:t>Team Breakdown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369" y="1972582"/>
            <a:ext cx="7316705" cy="4010211"/>
          </a:xfrm>
          <a:prstGeom prst="rect">
            <a:avLst/>
          </a:prstGeom>
        </p:spPr>
      </p:pic>
      <p:sp>
        <p:nvSpPr>
          <p:cNvPr id="4" name="TextBox 3"/>
          <p:cNvSpPr txBox="1"/>
          <p:nvPr/>
        </p:nvSpPr>
        <p:spPr>
          <a:xfrm>
            <a:off x="7456873" y="1374321"/>
            <a:ext cx="4727030" cy="5570756"/>
          </a:xfrm>
          <a:prstGeom prst="rect">
            <a:avLst/>
          </a:prstGeom>
          <a:noFill/>
        </p:spPr>
        <p:txBody>
          <a:bodyPr wrap="square" rtlCol="0">
            <a:spAutoFit/>
          </a:bodyPr>
          <a:lstStyle/>
          <a:p>
            <a:pPr algn="ctr"/>
            <a:r>
              <a:rPr lang="en-US" sz="2400" b="1" u="sng" dirty="0">
                <a:solidFill>
                  <a:schemeClr val="bg1"/>
                </a:solidFill>
                <a:latin typeface="Calibri Light" panose="020F0302020204030204" pitchFamily="34" charset="0"/>
              </a:rPr>
              <a:t>Macro Level</a:t>
            </a:r>
          </a:p>
          <a:p>
            <a:pPr marL="285750" indent="-285750">
              <a:buFont typeface="Arial" panose="020B0604020202020204" pitchFamily="34" charset="0"/>
              <a:buChar char="•"/>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Team Leader designated with a Gold Star</a:t>
            </a:r>
          </a:p>
          <a:p>
            <a:pPr marL="457200" indent="-457200">
              <a:buFont typeface="+mj-lt"/>
              <a:buAutoNum type="arabicPeriod"/>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Number of people who have each DISCflex™ Pattern </a:t>
            </a:r>
          </a:p>
          <a:p>
            <a:pPr marL="457200" indent="-457200">
              <a:buFont typeface="+mj-lt"/>
              <a:buAutoNum type="arabicPeriod"/>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PERCENTAGE of people who have each DISCflex™ Pattern relative to the whole team</a:t>
            </a:r>
          </a:p>
          <a:p>
            <a:pPr marL="457200" indent="-457200">
              <a:buFont typeface="+mj-lt"/>
              <a:buAutoNum type="arabicPeriod"/>
            </a:pPr>
            <a:endParaRPr lang="en-US" sz="2400"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Find out which Patterns you are missing</a:t>
            </a:r>
          </a:p>
          <a:p>
            <a:pPr marL="285750" indent="-285750">
              <a:buFont typeface="Arial" panose="020B0604020202020204" pitchFamily="34" charset="0"/>
              <a:buChar char="•"/>
            </a:pPr>
            <a:endParaRPr lang="en-US" sz="2000" dirty="0">
              <a:solidFill>
                <a:schemeClr val="bg2">
                  <a:lumMod val="75000"/>
                </a:schemeClr>
              </a:solidFill>
              <a:latin typeface="Calibri Light" panose="020F0302020204030204" pitchFamily="34" charset="0"/>
            </a:endParaRPr>
          </a:p>
        </p:txBody>
      </p:sp>
      <p:sp>
        <p:nvSpPr>
          <p:cNvPr id="7" name="Oval 6"/>
          <p:cNvSpPr/>
          <p:nvPr/>
        </p:nvSpPr>
        <p:spPr>
          <a:xfrm>
            <a:off x="6449756" y="3114658"/>
            <a:ext cx="559601" cy="38858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p:cNvSpPr/>
          <p:nvPr/>
        </p:nvSpPr>
        <p:spPr>
          <a:xfrm>
            <a:off x="4607594" y="2995302"/>
            <a:ext cx="365332" cy="52312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1659351" y="4390215"/>
            <a:ext cx="5689278" cy="125572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Multiply 9"/>
          <p:cNvSpPr/>
          <p:nvPr/>
        </p:nvSpPr>
        <p:spPr>
          <a:xfrm>
            <a:off x="4909510" y="4574873"/>
            <a:ext cx="733525" cy="805217"/>
          </a:xfrm>
          <a:prstGeom prst="mathMultiply">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Oval 11"/>
          <p:cNvSpPr/>
          <p:nvPr/>
        </p:nvSpPr>
        <p:spPr>
          <a:xfrm>
            <a:off x="73868" y="2422206"/>
            <a:ext cx="1741727" cy="86283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1815595" y="2222158"/>
            <a:ext cx="583096" cy="707886"/>
          </a:xfrm>
          <a:prstGeom prst="rect">
            <a:avLst/>
          </a:prstGeom>
          <a:noFill/>
        </p:spPr>
        <p:txBody>
          <a:bodyPr wrap="square" rtlCol="0">
            <a:spAutoFit/>
          </a:bodyPr>
          <a:lstStyle/>
          <a:p>
            <a:r>
              <a:rPr lang="en-US" sz="4000" dirty="0">
                <a:solidFill>
                  <a:schemeClr val="accent6">
                    <a:lumMod val="75000"/>
                  </a:schemeClr>
                </a:solidFill>
              </a:rPr>
              <a:t>*</a:t>
            </a:r>
          </a:p>
        </p:txBody>
      </p:sp>
      <p:sp>
        <p:nvSpPr>
          <p:cNvPr id="14" name="TextBox 13"/>
          <p:cNvSpPr txBox="1"/>
          <p:nvPr/>
        </p:nvSpPr>
        <p:spPr>
          <a:xfrm>
            <a:off x="1705078" y="2367773"/>
            <a:ext cx="354584" cy="461665"/>
          </a:xfrm>
          <a:prstGeom prst="rect">
            <a:avLst/>
          </a:prstGeom>
          <a:noFill/>
        </p:spPr>
        <p:txBody>
          <a:bodyPr wrap="none" rtlCol="0">
            <a:spAutoFit/>
          </a:bodyPr>
          <a:lstStyle/>
          <a:p>
            <a:r>
              <a:rPr lang="en-US" sz="2400" dirty="0">
                <a:solidFill>
                  <a:schemeClr val="accent6"/>
                </a:solidFill>
              </a:rPr>
              <a:t>1</a:t>
            </a:r>
          </a:p>
        </p:txBody>
      </p:sp>
      <p:sp>
        <p:nvSpPr>
          <p:cNvPr id="15" name="TextBox 14"/>
          <p:cNvSpPr txBox="1"/>
          <p:nvPr/>
        </p:nvSpPr>
        <p:spPr>
          <a:xfrm>
            <a:off x="1576906" y="4390215"/>
            <a:ext cx="354584" cy="461665"/>
          </a:xfrm>
          <a:prstGeom prst="rect">
            <a:avLst/>
          </a:prstGeom>
          <a:noFill/>
        </p:spPr>
        <p:txBody>
          <a:bodyPr wrap="none" rtlCol="0">
            <a:spAutoFit/>
          </a:bodyPr>
          <a:lstStyle/>
          <a:p>
            <a:r>
              <a:rPr lang="en-US" sz="2400" dirty="0">
                <a:solidFill>
                  <a:schemeClr val="accent6"/>
                </a:solidFill>
              </a:rPr>
              <a:t>4</a:t>
            </a:r>
          </a:p>
        </p:txBody>
      </p:sp>
      <p:sp>
        <p:nvSpPr>
          <p:cNvPr id="16" name="TextBox 15"/>
          <p:cNvSpPr txBox="1"/>
          <p:nvPr/>
        </p:nvSpPr>
        <p:spPr>
          <a:xfrm>
            <a:off x="6994045" y="3077758"/>
            <a:ext cx="354584" cy="461665"/>
          </a:xfrm>
          <a:prstGeom prst="rect">
            <a:avLst/>
          </a:prstGeom>
          <a:noFill/>
        </p:spPr>
        <p:txBody>
          <a:bodyPr wrap="none" rtlCol="0">
            <a:spAutoFit/>
          </a:bodyPr>
          <a:lstStyle/>
          <a:p>
            <a:r>
              <a:rPr lang="en-US" sz="2400" dirty="0">
                <a:solidFill>
                  <a:schemeClr val="accent6"/>
                </a:solidFill>
              </a:rPr>
              <a:t>3</a:t>
            </a:r>
          </a:p>
        </p:txBody>
      </p:sp>
      <p:sp>
        <p:nvSpPr>
          <p:cNvPr id="17" name="TextBox 16"/>
          <p:cNvSpPr txBox="1"/>
          <p:nvPr/>
        </p:nvSpPr>
        <p:spPr>
          <a:xfrm>
            <a:off x="4253010" y="2998816"/>
            <a:ext cx="354584" cy="461665"/>
          </a:xfrm>
          <a:prstGeom prst="rect">
            <a:avLst/>
          </a:prstGeom>
          <a:noFill/>
        </p:spPr>
        <p:txBody>
          <a:bodyPr wrap="none" rtlCol="0">
            <a:spAutoFit/>
          </a:bodyPr>
          <a:lstStyle/>
          <a:p>
            <a:r>
              <a:rPr lang="en-US" sz="2400" dirty="0">
                <a:solidFill>
                  <a:schemeClr val="accent6"/>
                </a:solidFill>
              </a:rPr>
              <a:t>2</a:t>
            </a:r>
          </a:p>
        </p:txBody>
      </p:sp>
    </p:spTree>
    <p:custDataLst>
      <p:tags r:id="rId1"/>
    </p:custDataLst>
    <p:extLst>
      <p:ext uri="{BB962C8B-B14F-4D97-AF65-F5344CB8AC3E}">
        <p14:creationId xmlns:p14="http://schemas.microsoft.com/office/powerpoint/2010/main" val="176165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par>
                          <p:cTn id="11" fill="hold">
                            <p:stCondLst>
                              <p:cond delay="0"/>
                            </p:stCondLst>
                            <p:childTnLst>
                              <p:par>
                                <p:cTn id="12" presetID="1" presetClass="exit" presetSubtype="0" fill="hold" grpId="1" nodeType="afterEffect">
                                  <p:stCondLst>
                                    <p:cond delay="0"/>
                                  </p:stCondLst>
                                  <p:childTnLst>
                                    <p:set>
                                      <p:cBhvr>
                                        <p:cTn id="13" dur="1" fill="hold">
                                          <p:stCondLst>
                                            <p:cond delay="4999"/>
                                          </p:stCondLst>
                                        </p:cTn>
                                        <p:tgtEl>
                                          <p:spTgt spid="13"/>
                                        </p:tgtEl>
                                        <p:attrNameLst>
                                          <p:attrName>style.visibility</p:attrName>
                                        </p:attrNameLst>
                                      </p:cBhvr>
                                      <p:to>
                                        <p:strVal val="hidden"/>
                                      </p:to>
                                    </p:set>
                                  </p:childTnLst>
                                </p:cTn>
                              </p:par>
                              <p:par>
                                <p:cTn id="14" presetID="1" presetClass="exit" presetSubtype="0" fill="hold" grpId="1" nodeType="withEffect">
                                  <p:stCondLst>
                                    <p:cond delay="0"/>
                                  </p:stCondLst>
                                  <p:childTnLst>
                                    <p:set>
                                      <p:cBhvr>
                                        <p:cTn id="15" dur="1" fill="hold">
                                          <p:stCondLst>
                                            <p:cond delay="49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childTnLst>
                                </p:cTn>
                              </p:par>
                            </p:childTnLst>
                          </p:cTn>
                        </p:par>
                        <p:par>
                          <p:cTn id="28" fill="hold">
                            <p:stCondLst>
                              <p:cond delay="0"/>
                            </p:stCondLst>
                            <p:childTnLst>
                              <p:par>
                                <p:cTn id="29" presetID="1" presetClass="exit" presetSubtype="0" fill="hold" grpId="1" nodeType="afterEffect">
                                  <p:stCondLst>
                                    <p:cond delay="0"/>
                                  </p:stCondLst>
                                  <p:childTnLst>
                                    <p:set>
                                      <p:cBhvr>
                                        <p:cTn id="30" dur="1" fill="hold">
                                          <p:stCondLst>
                                            <p:cond delay="4999"/>
                                          </p:stCondLst>
                                        </p:cTn>
                                        <p:tgtEl>
                                          <p:spTgt spid="7"/>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49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childTnLst>
                          </p:cTn>
                        </p:par>
                        <p:par>
                          <p:cTn id="41" fill="hold">
                            <p:stCondLst>
                              <p:cond delay="0"/>
                            </p:stCondLst>
                            <p:childTnLst>
                              <p:par>
                                <p:cTn id="42" presetID="1" presetClass="exit" presetSubtype="0" fill="hold" grpId="1" nodeType="afterEffect">
                                  <p:stCondLst>
                                    <p:cond delay="0"/>
                                  </p:stCondLst>
                                  <p:childTnLst>
                                    <p:set>
                                      <p:cBhvr>
                                        <p:cTn id="43" dur="1" fill="hold">
                                          <p:stCondLst>
                                            <p:cond delay="4999"/>
                                          </p:stCondLst>
                                        </p:cTn>
                                        <p:tgtEl>
                                          <p:spTgt spid="10"/>
                                        </p:tgtEl>
                                        <p:attrNameLst>
                                          <p:attrName>style.visibility</p:attrName>
                                        </p:attrNameLst>
                                      </p:cBhvr>
                                      <p:to>
                                        <p:strVal val="hidden"/>
                                      </p:to>
                                    </p:set>
                                  </p:childTnLst>
                                </p:cTn>
                              </p:par>
                              <p:par>
                                <p:cTn id="44" presetID="1" presetClass="exit" presetSubtype="0" fill="hold" grpId="1" nodeType="withEffect">
                                  <p:stCondLst>
                                    <p:cond delay="0"/>
                                  </p:stCondLst>
                                  <p:childTnLst>
                                    <p:set>
                                      <p:cBhvr>
                                        <p:cTn id="45" dur="1" fill="hold">
                                          <p:stCondLst>
                                            <p:cond delay="4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p:bldP spid="13"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2010" y="124880"/>
            <a:ext cx="5919989" cy="1507067"/>
          </a:xfrm>
        </p:spPr>
        <p:txBody>
          <a:bodyPr/>
          <a:lstStyle/>
          <a:p>
            <a:pPr algn="ctr"/>
            <a:r>
              <a:rPr lang="en-US" dirty="0">
                <a:solidFill>
                  <a:schemeClr val="bg1"/>
                </a:solidFill>
                <a:latin typeface="Calibri" panose="020F0502020204030204" pitchFamily="34" charset="0"/>
              </a:rPr>
              <a:t>Affinity diagram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286" y="2268168"/>
            <a:ext cx="7363613" cy="3504196"/>
          </a:xfrm>
          <a:prstGeom prst="rect">
            <a:avLst/>
          </a:prstGeom>
        </p:spPr>
      </p:pic>
      <p:sp>
        <p:nvSpPr>
          <p:cNvPr id="13" name="TextBox 12"/>
          <p:cNvSpPr txBox="1"/>
          <p:nvPr/>
        </p:nvSpPr>
        <p:spPr>
          <a:xfrm>
            <a:off x="7630762" y="1768459"/>
            <a:ext cx="4668175" cy="3600986"/>
          </a:xfrm>
          <a:prstGeom prst="rect">
            <a:avLst/>
          </a:prstGeom>
          <a:noFill/>
        </p:spPr>
        <p:txBody>
          <a:bodyPr wrap="square" rtlCol="0">
            <a:spAutoFit/>
          </a:bodyPr>
          <a:lstStyle/>
          <a:p>
            <a:pPr algn="ctr"/>
            <a:r>
              <a:rPr lang="en-US" sz="2400" b="1" u="sng" dirty="0">
                <a:solidFill>
                  <a:schemeClr val="bg1"/>
                </a:solidFill>
                <a:latin typeface="Calibri Light" panose="020F0302020204030204" pitchFamily="34" charset="0"/>
              </a:rPr>
              <a:t>Micro Level</a:t>
            </a:r>
          </a:p>
          <a:p>
            <a:pPr algn="ctr"/>
            <a:endParaRPr lang="en-US" sz="2400" u="sng"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Each dot represents one person’s factor score (there are 4 for each individual)</a:t>
            </a:r>
          </a:p>
          <a:p>
            <a:pPr marL="457200" indent="-457200">
              <a:buFont typeface="+mj-lt"/>
              <a:buAutoNum type="arabicPeriod"/>
            </a:pPr>
            <a:endParaRPr lang="en-US" sz="2400" u="sng"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Dots are color coded by factor</a:t>
            </a:r>
          </a:p>
          <a:p>
            <a:pPr marL="285750" indent="-285750">
              <a:buFont typeface="Arial" panose="020B0604020202020204" pitchFamily="34" charset="0"/>
              <a:buChar char="•"/>
            </a:pPr>
            <a:endParaRPr lang="en-US" sz="2400" u="sng" dirty="0">
              <a:solidFill>
                <a:schemeClr val="bg2">
                  <a:lumMod val="75000"/>
                </a:schemeClr>
              </a:solidFill>
              <a:latin typeface="Calibri Light" panose="020F0302020204030204" pitchFamily="34" charset="0"/>
            </a:endParaRPr>
          </a:p>
          <a:p>
            <a:pPr marL="285750" indent="-285750">
              <a:buFont typeface="Arial" panose="020B0604020202020204" pitchFamily="34" charset="0"/>
              <a:buChar char="•"/>
            </a:pPr>
            <a:endParaRPr lang="en-US" u="sng" dirty="0">
              <a:solidFill>
                <a:schemeClr val="bg2">
                  <a:lumMod val="75000"/>
                </a:schemeClr>
              </a:solidFill>
              <a:latin typeface="Arial Black" panose="020B0A04020102020204" pitchFamily="34" charset="0"/>
            </a:endParaRPr>
          </a:p>
          <a:p>
            <a:pPr marL="285750" indent="-285750">
              <a:buFont typeface="Arial" panose="020B0604020202020204" pitchFamily="34" charset="0"/>
              <a:buChar char="•"/>
            </a:pPr>
            <a:endParaRPr lang="en-US" u="sng" dirty="0">
              <a:solidFill>
                <a:schemeClr val="bg2">
                  <a:lumMod val="75000"/>
                </a:schemeClr>
              </a:solidFill>
              <a:latin typeface="Arial Black" panose="020B0A04020102020204" pitchFamily="34" charset="0"/>
            </a:endParaRPr>
          </a:p>
        </p:txBody>
      </p:sp>
      <p:sp>
        <p:nvSpPr>
          <p:cNvPr id="22" name="Oval 21"/>
          <p:cNvSpPr/>
          <p:nvPr/>
        </p:nvSpPr>
        <p:spPr>
          <a:xfrm>
            <a:off x="1014723" y="3176507"/>
            <a:ext cx="4250881" cy="1525991"/>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8" name="TextBox 17"/>
          <p:cNvSpPr txBox="1"/>
          <p:nvPr/>
        </p:nvSpPr>
        <p:spPr>
          <a:xfrm>
            <a:off x="1014723" y="2985141"/>
            <a:ext cx="354584" cy="461665"/>
          </a:xfrm>
          <a:prstGeom prst="rect">
            <a:avLst/>
          </a:prstGeom>
          <a:noFill/>
        </p:spPr>
        <p:txBody>
          <a:bodyPr wrap="none" rtlCol="0">
            <a:spAutoFit/>
          </a:bodyPr>
          <a:lstStyle/>
          <a:p>
            <a:r>
              <a:rPr lang="en-US" sz="2400" dirty="0">
                <a:solidFill>
                  <a:schemeClr val="accent6"/>
                </a:solidFill>
              </a:rPr>
              <a:t>1</a:t>
            </a:r>
          </a:p>
        </p:txBody>
      </p:sp>
      <p:sp>
        <p:nvSpPr>
          <p:cNvPr id="19" name="TextBox 18"/>
          <p:cNvSpPr txBox="1"/>
          <p:nvPr/>
        </p:nvSpPr>
        <p:spPr>
          <a:xfrm>
            <a:off x="1014723" y="4690385"/>
            <a:ext cx="354584" cy="461665"/>
          </a:xfrm>
          <a:prstGeom prst="rect">
            <a:avLst/>
          </a:prstGeom>
          <a:noFill/>
        </p:spPr>
        <p:txBody>
          <a:bodyPr wrap="none" rtlCol="0">
            <a:spAutoFit/>
          </a:bodyPr>
          <a:lstStyle/>
          <a:p>
            <a:r>
              <a:rPr lang="en-US" sz="2400" dirty="0">
                <a:solidFill>
                  <a:schemeClr val="accent6"/>
                </a:solidFill>
              </a:rPr>
              <a:t>2</a:t>
            </a:r>
          </a:p>
        </p:txBody>
      </p:sp>
      <p:sp>
        <p:nvSpPr>
          <p:cNvPr id="20" name="Oval 19"/>
          <p:cNvSpPr/>
          <p:nvPr/>
        </p:nvSpPr>
        <p:spPr>
          <a:xfrm>
            <a:off x="883097" y="5087109"/>
            <a:ext cx="4056537" cy="68525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4487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par>
                          <p:cTn id="13" fill="hold">
                            <p:stCondLst>
                              <p:cond delay="0"/>
                            </p:stCondLst>
                            <p:childTnLst>
                              <p:par>
                                <p:cTn id="14" presetID="1" presetClass="exit" presetSubtype="0" fill="hold" grpId="1" nodeType="afterEffect">
                                  <p:stCondLst>
                                    <p:cond delay="0"/>
                                  </p:stCondLst>
                                  <p:childTnLst>
                                    <p:set>
                                      <p:cBhvr>
                                        <p:cTn id="15" dur="1" fill="hold">
                                          <p:stCondLst>
                                            <p:cond delay="4999"/>
                                          </p:stCondLst>
                                        </p:cTn>
                                        <p:tgtEl>
                                          <p:spTgt spid="22"/>
                                        </p:tgtEl>
                                        <p:attrNameLst>
                                          <p:attrName>style.visibility</p:attrName>
                                        </p:attrNameLst>
                                      </p:cBhvr>
                                      <p:to>
                                        <p:strVal val="hidden"/>
                                      </p:to>
                                    </p:set>
                                  </p:childTnLst>
                                </p:cTn>
                              </p:par>
                              <p:par>
                                <p:cTn id="16" presetID="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childTnLst>
                          </p:cTn>
                        </p:par>
                        <p:par>
                          <p:cTn id="18" fill="hold">
                            <p:stCondLst>
                              <p:cond delay="5000"/>
                            </p:stCondLst>
                            <p:childTnLst>
                              <p:par>
                                <p:cTn id="19" presetID="1" presetClass="exit" presetSubtype="0" fill="hold" grpId="1" nodeType="afterEffect">
                                  <p:stCondLst>
                                    <p:cond delay="0"/>
                                  </p:stCondLst>
                                  <p:childTnLst>
                                    <p:set>
                                      <p:cBhvr>
                                        <p:cTn id="20" dur="1" fill="hold">
                                          <p:stCondLst>
                                            <p:cond delay="4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0" grpId="0" animBg="1"/>
      <p:bldP spid="20" grpId="1"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8174" y="0"/>
            <a:ext cx="6130344" cy="1507067"/>
          </a:xfrm>
        </p:spPr>
        <p:txBody>
          <a:bodyPr/>
          <a:lstStyle/>
          <a:p>
            <a:pPr algn="ctr"/>
            <a:r>
              <a:rPr lang="en-US" dirty="0">
                <a:solidFill>
                  <a:schemeClr val="bg1"/>
                </a:solidFill>
                <a:latin typeface="Calibri" panose="020F0502020204030204" pitchFamily="34" charset="0"/>
              </a:rPr>
              <a:t>Affinity diagram</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1446" y="1206954"/>
            <a:ext cx="7363613" cy="3504196"/>
          </a:xfrm>
          <a:prstGeom prst="rect">
            <a:avLst/>
          </a:prstGeom>
        </p:spPr>
      </p:pic>
      <p:sp>
        <p:nvSpPr>
          <p:cNvPr id="4" name="Oval 3"/>
          <p:cNvSpPr/>
          <p:nvPr/>
        </p:nvSpPr>
        <p:spPr>
          <a:xfrm>
            <a:off x="862681" y="2387925"/>
            <a:ext cx="806823" cy="73958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Oval 4"/>
          <p:cNvSpPr/>
          <p:nvPr/>
        </p:nvSpPr>
        <p:spPr>
          <a:xfrm>
            <a:off x="1741115" y="2457109"/>
            <a:ext cx="995082" cy="618565"/>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2688364" y="2425853"/>
            <a:ext cx="1041539" cy="72224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3499829" y="2851194"/>
            <a:ext cx="1196788" cy="80039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TextBox 12"/>
          <p:cNvSpPr txBox="1"/>
          <p:nvPr/>
        </p:nvSpPr>
        <p:spPr>
          <a:xfrm>
            <a:off x="7538022" y="973893"/>
            <a:ext cx="4668175" cy="3970318"/>
          </a:xfrm>
          <a:prstGeom prst="rect">
            <a:avLst/>
          </a:prstGeom>
          <a:noFill/>
        </p:spPr>
        <p:txBody>
          <a:bodyPr wrap="square" rtlCol="0">
            <a:spAutoFit/>
          </a:bodyPr>
          <a:lstStyle/>
          <a:p>
            <a:pPr marL="285750" indent="-285750">
              <a:buFont typeface="Arial" panose="020B0604020202020204" pitchFamily="34" charset="0"/>
              <a:buChar char="•"/>
            </a:pPr>
            <a:endParaRPr lang="en-US" sz="2400" u="sng" dirty="0">
              <a:solidFill>
                <a:schemeClr val="bg2">
                  <a:lumMod val="75000"/>
                </a:schemeClr>
              </a:solidFill>
              <a:latin typeface="Calibri Light" panose="020F0302020204030204" pitchFamily="34" charset="0"/>
            </a:endParaRPr>
          </a:p>
          <a:p>
            <a:pPr algn="ctr"/>
            <a:r>
              <a:rPr lang="en-US" sz="2400" b="1" u="sng" dirty="0">
                <a:solidFill>
                  <a:schemeClr val="bg1"/>
                </a:solidFill>
                <a:latin typeface="Calibri Light" panose="020F0302020204030204" pitchFamily="34" charset="0"/>
              </a:rPr>
              <a:t>Macro Level</a:t>
            </a:r>
          </a:p>
          <a:p>
            <a:pPr algn="ctr"/>
            <a:endParaRPr lang="en-US" sz="2400" u="sng"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Clusters show your teams dominant traits</a:t>
            </a:r>
          </a:p>
          <a:p>
            <a:pPr marL="457200" indent="-457200">
              <a:buFont typeface="+mj-lt"/>
              <a:buAutoNum type="arabicPeriod"/>
            </a:pPr>
            <a:endParaRPr lang="en-US" sz="2400" u="sng" dirty="0">
              <a:solidFill>
                <a:schemeClr val="bg1"/>
              </a:solidFill>
              <a:latin typeface="Calibri Light" panose="020F0302020204030204" pitchFamily="34" charset="0"/>
            </a:endParaRPr>
          </a:p>
          <a:p>
            <a:pPr marL="457200" indent="-457200">
              <a:buFont typeface="+mj-lt"/>
              <a:buAutoNum type="arabicPeriod"/>
            </a:pPr>
            <a:r>
              <a:rPr lang="en-US" sz="2400" dirty="0">
                <a:solidFill>
                  <a:schemeClr val="bg1"/>
                </a:solidFill>
                <a:latin typeface="Calibri Light" panose="020F0302020204030204" pitchFamily="34" charset="0"/>
              </a:rPr>
              <a:t>Identify clusters as HIGH or LOW and match with the clusters with corresponding Tips pages.</a:t>
            </a:r>
          </a:p>
          <a:p>
            <a:pPr marL="342900" indent="-342900">
              <a:buFont typeface="+mj-lt"/>
              <a:buAutoNum type="arabicPeriod"/>
            </a:pPr>
            <a:endParaRPr lang="en-US" u="sng" dirty="0">
              <a:solidFill>
                <a:schemeClr val="bg2">
                  <a:lumMod val="75000"/>
                </a:schemeClr>
              </a:solidFill>
              <a:latin typeface="Arial Black" panose="020B0A04020102020204" pitchFamily="34" charset="0"/>
            </a:endParaRPr>
          </a:p>
          <a:p>
            <a:pPr marL="285750" indent="-285750">
              <a:buFont typeface="Arial" panose="020B0604020202020204" pitchFamily="34" charset="0"/>
              <a:buChar char="•"/>
            </a:pPr>
            <a:endParaRPr lang="en-US" u="sng" dirty="0">
              <a:solidFill>
                <a:schemeClr val="bg2">
                  <a:lumMod val="75000"/>
                </a:schemeClr>
              </a:solidFill>
              <a:latin typeface="Arial Black" panose="020B0A04020102020204" pitchFamily="34" charset="0"/>
            </a:endParaRPr>
          </a:p>
        </p:txBody>
      </p:sp>
      <p:sp>
        <p:nvSpPr>
          <p:cNvPr id="14" name="TextBox 13"/>
          <p:cNvSpPr txBox="1"/>
          <p:nvPr/>
        </p:nvSpPr>
        <p:spPr>
          <a:xfrm>
            <a:off x="7530343" y="4582828"/>
            <a:ext cx="2093844" cy="2031325"/>
          </a:xfrm>
          <a:prstGeom prst="rect">
            <a:avLst/>
          </a:prstGeom>
          <a:noFill/>
        </p:spPr>
        <p:txBody>
          <a:bodyPr wrap="square" rtlCol="0">
            <a:spAutoFit/>
          </a:bodyPr>
          <a:lstStyle/>
          <a:p>
            <a:pPr algn="ctr"/>
            <a:r>
              <a:rPr lang="en-US" u="sng" dirty="0">
                <a:solidFill>
                  <a:schemeClr val="bg1"/>
                </a:solidFill>
              </a:rPr>
              <a:t>High Clusters:</a:t>
            </a:r>
          </a:p>
          <a:p>
            <a:endParaRPr lang="en-US" u="sng" dirty="0">
              <a:solidFill>
                <a:schemeClr val="bg1"/>
              </a:solidFill>
            </a:endParaRPr>
          </a:p>
          <a:p>
            <a:pPr marL="285750" indent="-285750">
              <a:buFont typeface="Arial" panose="020B0604020202020204" pitchFamily="34" charset="0"/>
              <a:buChar char="•"/>
            </a:pPr>
            <a:r>
              <a:rPr lang="en-US" dirty="0">
                <a:solidFill>
                  <a:schemeClr val="bg1"/>
                </a:solidFill>
              </a:rPr>
              <a:t>Dominance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Influence</a:t>
            </a:r>
          </a:p>
          <a:p>
            <a:pPr marL="285750" indent="-285750">
              <a:buFont typeface="Arial" panose="020B0604020202020204" pitchFamily="34" charset="0"/>
              <a:buChar char="•"/>
            </a:pPr>
            <a:endParaRPr lang="en-US" dirty="0">
              <a:solidFill>
                <a:schemeClr val="bg1"/>
              </a:solidFill>
            </a:endParaRPr>
          </a:p>
          <a:p>
            <a:pPr marL="285750" indent="-285750">
              <a:buFont typeface="Arial" panose="020B0604020202020204" pitchFamily="34" charset="0"/>
              <a:buChar char="•"/>
            </a:pPr>
            <a:r>
              <a:rPr lang="en-US" dirty="0">
                <a:solidFill>
                  <a:schemeClr val="bg1"/>
                </a:solidFill>
              </a:rPr>
              <a:t>Steadiness</a:t>
            </a:r>
          </a:p>
        </p:txBody>
      </p:sp>
      <p:sp>
        <p:nvSpPr>
          <p:cNvPr id="15" name="TextBox 14"/>
          <p:cNvSpPr txBox="1"/>
          <p:nvPr/>
        </p:nvSpPr>
        <p:spPr>
          <a:xfrm>
            <a:off x="9872110" y="4582828"/>
            <a:ext cx="2078484" cy="923330"/>
          </a:xfrm>
          <a:prstGeom prst="rect">
            <a:avLst/>
          </a:prstGeom>
          <a:noFill/>
        </p:spPr>
        <p:txBody>
          <a:bodyPr wrap="square" rtlCol="0">
            <a:spAutoFit/>
          </a:bodyPr>
          <a:lstStyle/>
          <a:p>
            <a:pPr algn="ctr"/>
            <a:r>
              <a:rPr lang="en-US" u="sng" dirty="0">
                <a:solidFill>
                  <a:schemeClr val="bg1"/>
                </a:solidFill>
              </a:rPr>
              <a:t>Low Clusters:</a:t>
            </a:r>
          </a:p>
          <a:p>
            <a:pPr algn="ctr"/>
            <a:endParaRPr lang="en-US" u="sng" dirty="0">
              <a:solidFill>
                <a:schemeClr val="bg1"/>
              </a:solidFill>
            </a:endParaRPr>
          </a:p>
          <a:p>
            <a:pPr marL="285750" indent="-285750">
              <a:buFont typeface="Arial" panose="020B0604020202020204" pitchFamily="34" charset="0"/>
              <a:buChar char="•"/>
            </a:pPr>
            <a:r>
              <a:rPr lang="en-US" dirty="0">
                <a:solidFill>
                  <a:schemeClr val="bg1"/>
                </a:solidFill>
              </a:rPr>
              <a:t>Compliance</a:t>
            </a:r>
          </a:p>
        </p:txBody>
      </p:sp>
      <p:cxnSp>
        <p:nvCxnSpPr>
          <p:cNvPr id="8" name="Straight Connector 7"/>
          <p:cNvCxnSpPr/>
          <p:nvPr/>
        </p:nvCxnSpPr>
        <p:spPr>
          <a:xfrm>
            <a:off x="0" y="3075674"/>
            <a:ext cx="4855557" cy="0"/>
          </a:xfrm>
          <a:prstGeom prst="line">
            <a:avLst/>
          </a:prstGeom>
        </p:spPr>
        <p:style>
          <a:lnRef idx="3">
            <a:schemeClr val="accent6"/>
          </a:lnRef>
          <a:fillRef idx="0">
            <a:schemeClr val="accent6"/>
          </a:fillRef>
          <a:effectRef idx="2">
            <a:schemeClr val="accent6"/>
          </a:effectRef>
          <a:fontRef idx="minor">
            <a:schemeClr val="tx1"/>
          </a:fontRef>
        </p:style>
      </p:cxnSp>
      <p:sp>
        <p:nvSpPr>
          <p:cNvPr id="10" name="Down Arrow 9"/>
          <p:cNvSpPr/>
          <p:nvPr/>
        </p:nvSpPr>
        <p:spPr>
          <a:xfrm>
            <a:off x="0" y="3148097"/>
            <a:ext cx="309093" cy="50348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6" name="Down Arrow 15"/>
          <p:cNvSpPr/>
          <p:nvPr/>
        </p:nvSpPr>
        <p:spPr>
          <a:xfrm rot="10800000">
            <a:off x="-1" y="2480056"/>
            <a:ext cx="309093" cy="503487"/>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7" name="TextBox 16"/>
          <p:cNvSpPr txBox="1"/>
          <p:nvPr/>
        </p:nvSpPr>
        <p:spPr>
          <a:xfrm>
            <a:off x="2238656" y="1993569"/>
            <a:ext cx="354584" cy="461665"/>
          </a:xfrm>
          <a:prstGeom prst="rect">
            <a:avLst/>
          </a:prstGeom>
          <a:noFill/>
        </p:spPr>
        <p:txBody>
          <a:bodyPr wrap="none" rtlCol="0">
            <a:spAutoFit/>
          </a:bodyPr>
          <a:lstStyle/>
          <a:p>
            <a:r>
              <a:rPr lang="en-US" sz="2400" dirty="0">
                <a:solidFill>
                  <a:schemeClr val="accent6"/>
                </a:solidFill>
              </a:rPr>
              <a:t>1</a:t>
            </a:r>
          </a:p>
        </p:txBody>
      </p:sp>
      <p:sp>
        <p:nvSpPr>
          <p:cNvPr id="18" name="TextBox 17"/>
          <p:cNvSpPr txBox="1"/>
          <p:nvPr/>
        </p:nvSpPr>
        <p:spPr>
          <a:xfrm>
            <a:off x="274070" y="2270134"/>
            <a:ext cx="354584" cy="461665"/>
          </a:xfrm>
          <a:prstGeom prst="rect">
            <a:avLst/>
          </a:prstGeom>
          <a:noFill/>
        </p:spPr>
        <p:txBody>
          <a:bodyPr wrap="none" rtlCol="0">
            <a:spAutoFit/>
          </a:bodyPr>
          <a:lstStyle/>
          <a:p>
            <a:r>
              <a:rPr lang="en-US" sz="2400" dirty="0">
                <a:solidFill>
                  <a:schemeClr val="accent6"/>
                </a:solidFill>
              </a:rPr>
              <a:t>2</a:t>
            </a:r>
          </a:p>
        </p:txBody>
      </p:sp>
      <p:cxnSp>
        <p:nvCxnSpPr>
          <p:cNvPr id="19" name="Straight Connector 18"/>
          <p:cNvCxnSpPr>
            <a:stCxn id="17" idx="1"/>
            <a:endCxn id="4" idx="7"/>
          </p:cNvCxnSpPr>
          <p:nvPr/>
        </p:nvCxnSpPr>
        <p:spPr>
          <a:xfrm flipH="1">
            <a:off x="1551348" y="2224402"/>
            <a:ext cx="687308" cy="271833"/>
          </a:xfrm>
          <a:prstGeom prst="line">
            <a:avLst/>
          </a:prstGeom>
        </p:spPr>
        <p:style>
          <a:lnRef idx="3">
            <a:schemeClr val="accent6"/>
          </a:lnRef>
          <a:fillRef idx="0">
            <a:schemeClr val="accent6"/>
          </a:fillRef>
          <a:effectRef idx="2">
            <a:schemeClr val="accent6"/>
          </a:effectRef>
          <a:fontRef idx="minor">
            <a:schemeClr val="tx1"/>
          </a:fontRef>
        </p:style>
      </p:cxnSp>
      <p:cxnSp>
        <p:nvCxnSpPr>
          <p:cNvPr id="21" name="Straight Connector 20"/>
          <p:cNvCxnSpPr>
            <a:endCxn id="27" idx="6"/>
          </p:cNvCxnSpPr>
          <p:nvPr/>
        </p:nvCxnSpPr>
        <p:spPr>
          <a:xfrm flipH="1" flipV="1">
            <a:off x="2581615" y="2202322"/>
            <a:ext cx="1166253" cy="58159"/>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Straight Connector 22"/>
          <p:cNvCxnSpPr>
            <a:endCxn id="5" idx="0"/>
          </p:cNvCxnSpPr>
          <p:nvPr/>
        </p:nvCxnSpPr>
        <p:spPr>
          <a:xfrm flipH="1">
            <a:off x="2238656" y="2355586"/>
            <a:ext cx="78031" cy="101523"/>
          </a:xfrm>
          <a:prstGeom prst="line">
            <a:avLst/>
          </a:prstGeom>
        </p:spPr>
        <p:style>
          <a:lnRef idx="3">
            <a:schemeClr val="accent6"/>
          </a:lnRef>
          <a:fillRef idx="0">
            <a:schemeClr val="accent6"/>
          </a:fillRef>
          <a:effectRef idx="2">
            <a:schemeClr val="accent6"/>
          </a:effectRef>
          <a:fontRef idx="minor">
            <a:schemeClr val="tx1"/>
          </a:fontRef>
        </p:style>
      </p:cxnSp>
      <p:cxnSp>
        <p:nvCxnSpPr>
          <p:cNvPr id="24" name="Straight Connector 23"/>
          <p:cNvCxnSpPr>
            <a:endCxn id="17" idx="3"/>
          </p:cNvCxnSpPr>
          <p:nvPr/>
        </p:nvCxnSpPr>
        <p:spPr>
          <a:xfrm flipH="1" flipV="1">
            <a:off x="2593240" y="2224402"/>
            <a:ext cx="519345" cy="230832"/>
          </a:xfrm>
          <a:prstGeom prst="line">
            <a:avLst/>
          </a:prstGeom>
        </p:spPr>
        <p:style>
          <a:lnRef idx="3">
            <a:schemeClr val="accent6"/>
          </a:lnRef>
          <a:fillRef idx="0">
            <a:schemeClr val="accent6"/>
          </a:fillRef>
          <a:effectRef idx="2">
            <a:schemeClr val="accent6"/>
          </a:effectRef>
          <a:fontRef idx="minor">
            <a:schemeClr val="tx1"/>
          </a:fontRef>
        </p:style>
      </p:cxnSp>
      <p:sp>
        <p:nvSpPr>
          <p:cNvPr id="27" name="Oval 26"/>
          <p:cNvSpPr/>
          <p:nvPr/>
        </p:nvSpPr>
        <p:spPr>
          <a:xfrm>
            <a:off x="2212588" y="2022745"/>
            <a:ext cx="369027" cy="359153"/>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3" name="Straight Connector 32"/>
          <p:cNvCxnSpPr>
            <a:stCxn id="9" idx="0"/>
          </p:cNvCxnSpPr>
          <p:nvPr/>
        </p:nvCxnSpPr>
        <p:spPr>
          <a:xfrm flipH="1" flipV="1">
            <a:off x="3729903" y="2270134"/>
            <a:ext cx="368320" cy="581060"/>
          </a:xfrm>
          <a:prstGeom prst="line">
            <a:avLst/>
          </a:prstGeom>
        </p:spPr>
        <p:style>
          <a:lnRef idx="3">
            <a:schemeClr val="accent6"/>
          </a:lnRef>
          <a:fillRef idx="0">
            <a:schemeClr val="accent6"/>
          </a:fillRef>
          <a:effectRef idx="2">
            <a:schemeClr val="accent6"/>
          </a:effectRef>
          <a:fontRef idx="minor">
            <a:schemeClr val="tx1"/>
          </a:fontRef>
        </p:style>
      </p:cxnSp>
    </p:spTree>
    <p:custDataLst>
      <p:tags r:id="rId1"/>
    </p:custDataLst>
    <p:extLst>
      <p:ext uri="{BB962C8B-B14F-4D97-AF65-F5344CB8AC3E}">
        <p14:creationId xmlns:p14="http://schemas.microsoft.com/office/powerpoint/2010/main" val="31119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22" presetClass="entr" presetSubtype="4"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wipe(down)">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par>
                                <p:cTn id="12" presetID="22" presetClass="entr" presetSubtype="4"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childTnLst>
                                </p:cTn>
                              </p:par>
                            </p:childTnLst>
                          </p:cTn>
                        </p:par>
                        <p:par>
                          <p:cTn id="22" fill="hold">
                            <p:stCondLst>
                              <p:cond delay="0"/>
                            </p:stCondLst>
                            <p:childTnLst>
                              <p:par>
                                <p:cTn id="23" presetID="10" presetClass="exit" presetSubtype="0" fill="hold" grpId="1" nodeType="afterEffect">
                                  <p:stCondLst>
                                    <p:cond delay="0"/>
                                  </p:stCondLst>
                                  <p:childTnLst>
                                    <p:animEffect transition="out" filter="fade">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2000"/>
                                        <p:tgtEl>
                                          <p:spTgt spid="6"/>
                                        </p:tgtEl>
                                      </p:cBhvr>
                                    </p:animEffect>
                                    <p:set>
                                      <p:cBhvr>
                                        <p:cTn id="28" dur="1" fill="hold">
                                          <p:stCondLst>
                                            <p:cond delay="19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2000"/>
                                        <p:tgtEl>
                                          <p:spTgt spid="9"/>
                                        </p:tgtEl>
                                      </p:cBhvr>
                                    </p:animEffect>
                                    <p:set>
                                      <p:cBhvr>
                                        <p:cTn id="31" dur="1" fill="hold">
                                          <p:stCondLst>
                                            <p:cond delay="1999"/>
                                          </p:stCondLst>
                                        </p:cTn>
                                        <p:tgtEl>
                                          <p:spTgt spid="9"/>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4"/>
                                        </p:tgtEl>
                                      </p:cBhvr>
                                    </p:animEffect>
                                    <p:set>
                                      <p:cBhvr>
                                        <p:cTn id="34" dur="1" fill="hold">
                                          <p:stCondLst>
                                            <p:cond delay="1999"/>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2"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4" end="4"/>
                                            </p:txEl>
                                          </p:spTgt>
                                        </p:tgtEl>
                                        <p:attrNameLst>
                                          <p:attrName>style.visibility</p:attrName>
                                        </p:attrNameLst>
                                      </p:cBhvr>
                                      <p:to>
                                        <p:strVal val="visible"/>
                                      </p:to>
                                    </p:set>
                                  </p:childTnLst>
                                </p:cTn>
                              </p:par>
                              <p:par>
                                <p:cTn id="51" presetID="1" presetClass="entr" presetSubtype="0" fill="hold" grpId="2" nodeType="withEffect">
                                  <p:stCondLst>
                                    <p:cond delay="0"/>
                                  </p:stCondLst>
                                  <p:childTnLst>
                                    <p:set>
                                      <p:cBhvr>
                                        <p:cTn id="52" dur="1" fill="hold">
                                          <p:stCondLst>
                                            <p:cond delay="0"/>
                                          </p:stCondLst>
                                        </p:cTn>
                                        <p:tgtEl>
                                          <p:spTgt spid="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
                                            <p:txEl>
                                              <p:pRg st="6" end="6"/>
                                            </p:txEl>
                                          </p:spTgt>
                                        </p:tgtEl>
                                        <p:attrNameLst>
                                          <p:attrName>style.visibility</p:attrName>
                                        </p:attrNameLst>
                                      </p:cBhvr>
                                      <p:to>
                                        <p:strVal val="visible"/>
                                      </p:to>
                                    </p:set>
                                  </p:childTnLst>
                                </p:cTn>
                              </p:par>
                              <p:par>
                                <p:cTn id="57" presetID="1" presetClass="entr" presetSubtype="0" fill="hold" grpId="2" nodeType="with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2" end="2"/>
                                            </p:txEl>
                                          </p:spTgt>
                                        </p:tgtEl>
                                        <p:attrNameLst>
                                          <p:attrName>style.visibility</p:attrName>
                                        </p:attrNameLst>
                                      </p:cBhvr>
                                      <p:to>
                                        <p:strVal val="visible"/>
                                      </p:to>
                                    </p:set>
                                  </p:childTnLst>
                                </p:cTn>
                              </p:par>
                              <p:par>
                                <p:cTn id="63" presetID="1" presetClass="entr" presetSubtype="0" fill="hold" grpId="2" nodeType="withEffect">
                                  <p:stCondLst>
                                    <p:cond delay="0"/>
                                  </p:stCondLst>
                                  <p:childTnLst>
                                    <p:set>
                                      <p:cBhvr>
                                        <p:cTn id="64" dur="1" fill="hold">
                                          <p:stCondLst>
                                            <p:cond delay="0"/>
                                          </p:stCondLst>
                                        </p:cTn>
                                        <p:tgtEl>
                                          <p:spTgt spid="9"/>
                                        </p:tgtEl>
                                        <p:attrNameLst>
                                          <p:attrName>style.visibility</p:attrName>
                                        </p:attrNameLst>
                                      </p:cBhvr>
                                      <p:to>
                                        <p:strVal val="visible"/>
                                      </p:to>
                                    </p:set>
                                  </p:childTnLst>
                                </p:cTn>
                              </p:par>
                              <p:par>
                                <p:cTn id="65" presetID="2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down)">
                                      <p:cBhvr>
                                        <p:cTn id="67" dur="500"/>
                                        <p:tgtEl>
                                          <p:spTgt spid="27"/>
                                        </p:tgtEl>
                                      </p:cBhvr>
                                    </p:animEffect>
                                  </p:childTnLst>
                                </p:cTn>
                              </p:par>
                              <p:par>
                                <p:cTn id="68" presetID="10" presetClass="exit" presetSubtype="0" fill="hold" grpId="1" nodeType="withEffect">
                                  <p:stCondLst>
                                    <p:cond delay="0"/>
                                  </p:stCondLst>
                                  <p:childTnLst>
                                    <p:animEffect transition="out" filter="fade">
                                      <p:cBhvr>
                                        <p:cTn id="69" dur="2000"/>
                                        <p:tgtEl>
                                          <p:spTgt spid="27"/>
                                        </p:tgtEl>
                                      </p:cBhvr>
                                    </p:animEffect>
                                    <p:set>
                                      <p:cBhvr>
                                        <p:cTn id="70" dur="1" fill="hold">
                                          <p:stCondLst>
                                            <p:cond delay="1999"/>
                                          </p:stCondLst>
                                        </p:cTn>
                                        <p:tgtEl>
                                          <p:spTgt spid="27"/>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2" nodeType="clickEffect">
                                  <p:stCondLst>
                                    <p:cond delay="0"/>
                                  </p:stCondLst>
                                  <p:childTnLst>
                                    <p:set>
                                      <p:cBhvr>
                                        <p:cTn id="7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5" grpId="0" animBg="1"/>
      <p:bldP spid="5" grpId="1" animBg="1"/>
      <p:bldP spid="5" grpId="2" animBg="1"/>
      <p:bldP spid="6" grpId="0" animBg="1"/>
      <p:bldP spid="6" grpId="1" animBg="1"/>
      <p:bldP spid="6" grpId="2" animBg="1"/>
      <p:bldP spid="9" grpId="0" animBg="1"/>
      <p:bldP spid="9" grpId="1" animBg="1"/>
      <p:bldP spid="9" grpId="2" animBg="1"/>
      <p:bldP spid="27" grpId="0" animBg="1"/>
      <p:bldP spid="27" grpId="1" animBg="1"/>
      <p:bldP spid="27" grpId="2"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6008" y="327170"/>
            <a:ext cx="7015992" cy="1358537"/>
          </a:xfrm>
        </p:spPr>
        <p:txBody>
          <a:bodyPr>
            <a:noAutofit/>
          </a:bodyPr>
          <a:lstStyle/>
          <a:p>
            <a:pPr algn="ctr"/>
            <a:r>
              <a:rPr lang="en-US" sz="3600" dirty="0">
                <a:solidFill>
                  <a:schemeClr val="bg1"/>
                </a:solidFill>
                <a:latin typeface="Calibri" panose="020F0502020204030204" pitchFamily="34" charset="0"/>
              </a:rPr>
              <a:t>Questions about your team that promote discussion:</a:t>
            </a:r>
          </a:p>
        </p:txBody>
      </p:sp>
      <p:sp>
        <p:nvSpPr>
          <p:cNvPr id="4" name="Text Placeholder 3"/>
          <p:cNvSpPr>
            <a:spLocks noGrp="1"/>
          </p:cNvSpPr>
          <p:nvPr>
            <p:ph type="body" sz="half" idx="2"/>
          </p:nvPr>
        </p:nvSpPr>
        <p:spPr>
          <a:xfrm>
            <a:off x="1" y="1894048"/>
            <a:ext cx="12191999" cy="4347361"/>
          </a:xfrm>
        </p:spPr>
        <p:txBody>
          <a:bodyPr>
            <a:normAutofit/>
          </a:bodyPr>
          <a:lstStyle/>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Are they a high energy team?</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Are they a team that values relationships and inclusiveness?</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Do they appear to be a team that prefers to be precise?</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Do they follow the rules?</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Is loyalty held in high regard?</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What behaviors rule over their team decision making? Or over how team members interact with others?</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Which overriding behaviors emerge during stress?</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During brainstorming sessions, or when the team executes their responsibilities, what typically happens in team meetings?</a:t>
            </a:r>
          </a:p>
          <a:p>
            <a:pPr marL="285750" indent="-285750">
              <a:buFont typeface="Wingdings" panose="05000000000000000000" pitchFamily="2" charset="2"/>
              <a:buChar char="§"/>
            </a:pPr>
            <a:r>
              <a:rPr lang="en-US" sz="2000" dirty="0">
                <a:solidFill>
                  <a:schemeClr val="bg1"/>
                </a:solidFill>
                <a:latin typeface="Calibri Light" panose="020F0302020204030204" pitchFamily="34" charset="0"/>
                <a:cs typeface="Arial" panose="020B0604020202020204" pitchFamily="34" charset="0"/>
              </a:rPr>
              <a:t>Do they hang out with each other and build friendships? Or does the team function more like a group of individuals who prefer to go about their individual responsibilities without too much interaction than a closely-knit group?</a:t>
            </a:r>
          </a:p>
        </p:txBody>
      </p:sp>
    </p:spTree>
    <p:custDataLst>
      <p:tags r:id="rId1"/>
    </p:custDataLst>
    <p:extLst>
      <p:ext uri="{BB962C8B-B14F-4D97-AF65-F5344CB8AC3E}">
        <p14:creationId xmlns:p14="http://schemas.microsoft.com/office/powerpoint/2010/main" val="3659850792"/>
      </p:ext>
    </p:extLst>
  </p:cSld>
  <p:clrMapOvr>
    <a:masterClrMapping/>
  </p:clrMapOvr>
  <mc:AlternateContent xmlns:mc="http://schemas.openxmlformats.org/markup-compatibility/2006" xmlns:p14="http://schemas.microsoft.com/office/powerpoint/2010/main">
    <mc:Choice Requires="p14">
      <p:transition spd="slow" p14:dur="2000" advTm="3527"/>
    </mc:Choice>
    <mc:Fallback xmlns="">
      <p:transition spd="slow" advTm="352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9"/>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3521" y="121476"/>
            <a:ext cx="6568225" cy="1507067"/>
          </a:xfrm>
        </p:spPr>
        <p:txBody>
          <a:bodyPr>
            <a:normAutofit/>
          </a:bodyPr>
          <a:lstStyle/>
          <a:p>
            <a:pPr algn="ctr"/>
            <a:r>
              <a:rPr lang="en-US" dirty="0">
                <a:solidFill>
                  <a:schemeClr val="bg1"/>
                </a:solidFill>
                <a:latin typeface="Calibri" panose="020F0502020204030204" pitchFamily="34" charset="0"/>
              </a:rPr>
              <a:t>9 Steps of A Highly Successful Team</a:t>
            </a:r>
          </a:p>
        </p:txBody>
      </p:sp>
      <p:sp>
        <p:nvSpPr>
          <p:cNvPr id="3" name="TextBox 2"/>
          <p:cNvSpPr txBox="1"/>
          <p:nvPr/>
        </p:nvSpPr>
        <p:spPr>
          <a:xfrm>
            <a:off x="567602" y="1957912"/>
            <a:ext cx="5441707" cy="4678204"/>
          </a:xfrm>
          <a:prstGeom prst="rect">
            <a:avLst/>
          </a:prstGeom>
          <a:noFill/>
        </p:spPr>
        <p:txBody>
          <a:bodyPr wrap="square" rtlCol="0">
            <a:spAutoFit/>
          </a:bodyPr>
          <a:lstStyle/>
          <a:p>
            <a:pPr marL="342900" indent="-342900">
              <a:buAutoNum type="arabicParenR"/>
            </a:pPr>
            <a:r>
              <a:rPr lang="en-US" sz="2800" dirty="0">
                <a:solidFill>
                  <a:schemeClr val="bg1"/>
                </a:solidFill>
                <a:latin typeface="Calibri Light" panose="020F0302020204030204" pitchFamily="34" charset="0"/>
              </a:rPr>
              <a:t>Articulate team vision</a:t>
            </a:r>
          </a:p>
          <a:p>
            <a:pPr marL="342900" indent="-342900">
              <a:buAutoNum type="arabicParenR"/>
            </a:pPr>
            <a:endParaRPr lang="en-US" sz="2800" dirty="0">
              <a:solidFill>
                <a:schemeClr val="bg1"/>
              </a:solidFill>
              <a:latin typeface="Calibri Light" panose="020F0302020204030204" pitchFamily="34" charset="0"/>
            </a:endParaRPr>
          </a:p>
          <a:p>
            <a:pPr marL="342900" indent="-342900">
              <a:buAutoNum type="arabicParenR"/>
            </a:pPr>
            <a:r>
              <a:rPr lang="en-US" sz="2800" dirty="0">
                <a:solidFill>
                  <a:schemeClr val="bg1"/>
                </a:solidFill>
                <a:latin typeface="Calibri Light" panose="020F0302020204030204" pitchFamily="34" charset="0"/>
              </a:rPr>
              <a:t>Move from "Have to Do" to SMART Goals</a:t>
            </a:r>
          </a:p>
          <a:p>
            <a:pPr marL="342900" indent="-342900">
              <a:buAutoNum type="arabicParenR"/>
            </a:pPr>
            <a:endParaRPr lang="en-US" sz="2800" dirty="0">
              <a:solidFill>
                <a:schemeClr val="bg1"/>
              </a:solidFill>
              <a:latin typeface="Calibri Light" panose="020F0302020204030204" pitchFamily="34" charset="0"/>
            </a:endParaRPr>
          </a:p>
          <a:p>
            <a:pPr marL="342900" indent="-342900">
              <a:buAutoNum type="arabicParenR"/>
            </a:pPr>
            <a:r>
              <a:rPr lang="en-US" sz="2800" dirty="0">
                <a:solidFill>
                  <a:schemeClr val="bg1"/>
                </a:solidFill>
                <a:latin typeface="Calibri Light" panose="020F0302020204030204" pitchFamily="34" charset="0"/>
              </a:rPr>
              <a:t>Conduct a situational analysis</a:t>
            </a:r>
          </a:p>
          <a:p>
            <a:pPr marL="342900" indent="-342900">
              <a:buAutoNum type="arabicParenR"/>
            </a:pPr>
            <a:endParaRPr lang="en-US" sz="2800" dirty="0">
              <a:solidFill>
                <a:schemeClr val="bg1"/>
              </a:solidFill>
              <a:latin typeface="Calibri Light" panose="020F0302020204030204" pitchFamily="34" charset="0"/>
            </a:endParaRPr>
          </a:p>
          <a:p>
            <a:pPr marL="342900" indent="-342900">
              <a:buAutoNum type="arabicParenR"/>
            </a:pPr>
            <a:r>
              <a:rPr lang="en-US" sz="2800" dirty="0">
                <a:solidFill>
                  <a:schemeClr val="bg1"/>
                </a:solidFill>
                <a:latin typeface="Calibri Light" panose="020F0302020204030204" pitchFamily="34" charset="0"/>
              </a:rPr>
              <a:t>Derive the strategy</a:t>
            </a:r>
          </a:p>
          <a:p>
            <a:pPr marL="342900" indent="-342900">
              <a:buAutoNum type="arabicParenR"/>
            </a:pPr>
            <a:endParaRPr lang="en-US" sz="2800" dirty="0">
              <a:solidFill>
                <a:schemeClr val="bg1"/>
              </a:solidFill>
              <a:latin typeface="Calibri Light" panose="020F0302020204030204" pitchFamily="34" charset="0"/>
            </a:endParaRPr>
          </a:p>
          <a:p>
            <a:pPr marL="342900" indent="-342900">
              <a:buAutoNum type="arabicParenR"/>
            </a:pPr>
            <a:r>
              <a:rPr lang="en-US" sz="2800" dirty="0">
                <a:solidFill>
                  <a:schemeClr val="bg1"/>
                </a:solidFill>
                <a:latin typeface="Calibri Light" panose="020F0302020204030204" pitchFamily="34" charset="0"/>
              </a:rPr>
              <a:t>Develop the action plan</a:t>
            </a:r>
          </a:p>
          <a:p>
            <a:pPr marL="342900" indent="-342900">
              <a:buAutoNum type="arabicParenR"/>
            </a:pPr>
            <a:endParaRPr lang="en-US" dirty="0"/>
          </a:p>
        </p:txBody>
      </p:sp>
      <p:sp>
        <p:nvSpPr>
          <p:cNvPr id="4" name="TextBox 3"/>
          <p:cNvSpPr txBox="1"/>
          <p:nvPr/>
        </p:nvSpPr>
        <p:spPr>
          <a:xfrm>
            <a:off x="6009309" y="1807047"/>
            <a:ext cx="5897217" cy="3108543"/>
          </a:xfrm>
          <a:prstGeom prst="rect">
            <a:avLst/>
          </a:prstGeom>
          <a:noFill/>
        </p:spPr>
        <p:txBody>
          <a:bodyPr wrap="square" rtlCol="0">
            <a:spAutoFit/>
          </a:bodyPr>
          <a:lstStyle/>
          <a:p>
            <a:r>
              <a:rPr lang="en-US" sz="2800" dirty="0">
                <a:solidFill>
                  <a:schemeClr val="bg1"/>
                </a:solidFill>
                <a:latin typeface="Calibri Light" panose="020F0302020204030204" pitchFamily="34" charset="0"/>
              </a:rPr>
              <a:t>6) Communicate the action plan</a:t>
            </a:r>
          </a:p>
          <a:p>
            <a:endParaRPr lang="en-US" sz="2800" dirty="0">
              <a:solidFill>
                <a:schemeClr val="bg1"/>
              </a:solidFill>
              <a:latin typeface="Calibri Light" panose="020F0302020204030204" pitchFamily="34" charset="0"/>
            </a:endParaRPr>
          </a:p>
          <a:p>
            <a:r>
              <a:rPr lang="en-US" sz="2800" dirty="0">
                <a:solidFill>
                  <a:schemeClr val="bg1"/>
                </a:solidFill>
                <a:latin typeface="Calibri Light" panose="020F0302020204030204" pitchFamily="34" charset="0"/>
              </a:rPr>
              <a:t>7) Execute the plan</a:t>
            </a:r>
          </a:p>
          <a:p>
            <a:endParaRPr lang="en-US" sz="2800" dirty="0">
              <a:solidFill>
                <a:schemeClr val="bg1"/>
              </a:solidFill>
              <a:latin typeface="Calibri Light" panose="020F0302020204030204" pitchFamily="34" charset="0"/>
            </a:endParaRPr>
          </a:p>
          <a:p>
            <a:r>
              <a:rPr lang="en-US" sz="2800" dirty="0">
                <a:solidFill>
                  <a:schemeClr val="bg1"/>
                </a:solidFill>
                <a:latin typeface="Calibri Light" panose="020F0302020204030204" pitchFamily="34" charset="0"/>
              </a:rPr>
              <a:t>8) Control and revise the plan</a:t>
            </a:r>
          </a:p>
          <a:p>
            <a:endParaRPr lang="en-US" sz="2800" dirty="0">
              <a:solidFill>
                <a:schemeClr val="bg1"/>
              </a:solidFill>
              <a:latin typeface="Calibri Light" panose="020F0302020204030204" pitchFamily="34" charset="0"/>
            </a:endParaRPr>
          </a:p>
          <a:p>
            <a:r>
              <a:rPr lang="en-US" sz="2800" dirty="0">
                <a:solidFill>
                  <a:schemeClr val="bg1"/>
                </a:solidFill>
                <a:latin typeface="Calibri Light" panose="020F0302020204030204" pitchFamily="34" charset="0"/>
              </a:rPr>
              <a:t>9) Conduct an after action review</a:t>
            </a:r>
          </a:p>
        </p:txBody>
      </p:sp>
    </p:spTree>
    <p:custDataLst>
      <p:tags r:id="rId1"/>
    </p:custDataLst>
    <p:extLst>
      <p:ext uri="{BB962C8B-B14F-4D97-AF65-F5344CB8AC3E}">
        <p14:creationId xmlns:p14="http://schemas.microsoft.com/office/powerpoint/2010/main" val="200874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5095" y="119270"/>
            <a:ext cx="7036906" cy="1507067"/>
          </a:xfrm>
        </p:spPr>
        <p:txBody>
          <a:bodyPr/>
          <a:lstStyle/>
          <a:p>
            <a:pPr algn="ctr"/>
            <a:r>
              <a:rPr lang="en-US" dirty="0">
                <a:solidFill>
                  <a:schemeClr val="bg1"/>
                </a:solidFill>
                <a:latin typeface="Calibri" panose="020F0502020204030204" pitchFamily="34" charset="0"/>
              </a:rPr>
              <a:t>Cheat Sheets components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851" y="1270168"/>
            <a:ext cx="4532243" cy="54284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6"/>
          </a:lnRef>
          <a:fillRef idx="1">
            <a:schemeClr val="lt1"/>
          </a:fillRef>
          <a:effectRef idx="0">
            <a:schemeClr val="accent6"/>
          </a:effectRef>
          <a:fontRef idx="minor">
            <a:schemeClr val="dk1"/>
          </a:fontRef>
        </p:style>
      </p:pic>
      <p:sp>
        <p:nvSpPr>
          <p:cNvPr id="4" name="TextBox 3"/>
          <p:cNvSpPr txBox="1"/>
          <p:nvPr/>
        </p:nvSpPr>
        <p:spPr>
          <a:xfrm>
            <a:off x="5658677" y="1626337"/>
            <a:ext cx="6029739" cy="6063198"/>
          </a:xfrm>
          <a:prstGeom prst="rect">
            <a:avLst/>
          </a:prstGeom>
          <a:noFill/>
        </p:spPr>
        <p:txBody>
          <a:bodyPr wrap="square" rtlCol="0">
            <a:spAutoFit/>
          </a:bodyPr>
          <a:lstStyle/>
          <a:p>
            <a:pPr marL="514350" indent="-514350">
              <a:buFont typeface="+mj-lt"/>
              <a:buAutoNum type="arabicPeriod"/>
            </a:pPr>
            <a:r>
              <a:rPr lang="en-US" sz="2800" dirty="0">
                <a:solidFill>
                  <a:schemeClr val="bg1"/>
                </a:solidFill>
                <a:latin typeface="Calibri Light" panose="020F0302020204030204" pitchFamily="34" charset="0"/>
              </a:rPr>
              <a:t>Cheat Sheet for each of the “9 Fundamental Operational Steps of High Performance Teams”</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Useful Factor for each step</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Dial Up and Dial Down advice for each step</a:t>
            </a:r>
          </a:p>
          <a:p>
            <a:pPr marL="514350" indent="-514350">
              <a:buFont typeface="+mj-lt"/>
              <a:buAutoNum type="arabicPeriod"/>
            </a:pPr>
            <a:endParaRPr lang="en-US" sz="2800" dirty="0">
              <a:solidFill>
                <a:schemeClr val="bg1"/>
              </a:solidFill>
              <a:latin typeface="Calibri Light" panose="020F0302020204030204" pitchFamily="34" charset="0"/>
            </a:endParaRPr>
          </a:p>
          <a:p>
            <a:pPr marL="514350" indent="-514350">
              <a:buFont typeface="+mj-lt"/>
              <a:buAutoNum type="arabicPeriod"/>
            </a:pPr>
            <a:r>
              <a:rPr lang="en-US" sz="2800" dirty="0">
                <a:solidFill>
                  <a:schemeClr val="bg1"/>
                </a:solidFill>
                <a:latin typeface="Calibri Light" panose="020F0302020204030204" pitchFamily="34" charset="0"/>
              </a:rPr>
              <a:t>Tips and Bewares for each step</a:t>
            </a:r>
          </a:p>
          <a:p>
            <a:endParaRPr lang="en-US" dirty="0"/>
          </a:p>
          <a:p>
            <a:endParaRPr lang="en-US" dirty="0"/>
          </a:p>
          <a:p>
            <a:endParaRPr lang="en-US" dirty="0"/>
          </a:p>
          <a:p>
            <a:endParaRPr lang="en-US" dirty="0"/>
          </a:p>
          <a:p>
            <a:endParaRPr lang="en-US" dirty="0"/>
          </a:p>
          <a:p>
            <a:r>
              <a:rPr lang="en-US" dirty="0"/>
              <a:t> </a:t>
            </a:r>
          </a:p>
        </p:txBody>
      </p:sp>
      <p:sp>
        <p:nvSpPr>
          <p:cNvPr id="6" name="Oval 5"/>
          <p:cNvSpPr/>
          <p:nvPr/>
        </p:nvSpPr>
        <p:spPr>
          <a:xfrm>
            <a:off x="768627" y="1507067"/>
            <a:ext cx="1987826" cy="1630018"/>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p:cNvSpPr/>
          <p:nvPr/>
        </p:nvSpPr>
        <p:spPr>
          <a:xfrm>
            <a:off x="3829878" y="3137085"/>
            <a:ext cx="1192696" cy="168670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Oval 8"/>
          <p:cNvSpPr/>
          <p:nvPr/>
        </p:nvSpPr>
        <p:spPr>
          <a:xfrm>
            <a:off x="622851" y="2756452"/>
            <a:ext cx="3366053" cy="239864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9"/>
          <p:cNvSpPr/>
          <p:nvPr/>
        </p:nvSpPr>
        <p:spPr>
          <a:xfrm>
            <a:off x="2093843" y="5155096"/>
            <a:ext cx="2928731" cy="119693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p:cNvSpPr txBox="1"/>
          <p:nvPr/>
        </p:nvSpPr>
        <p:spPr>
          <a:xfrm>
            <a:off x="622851" y="1507067"/>
            <a:ext cx="354584" cy="461665"/>
          </a:xfrm>
          <a:prstGeom prst="rect">
            <a:avLst/>
          </a:prstGeom>
          <a:noFill/>
        </p:spPr>
        <p:txBody>
          <a:bodyPr wrap="none" rtlCol="0">
            <a:spAutoFit/>
          </a:bodyPr>
          <a:lstStyle/>
          <a:p>
            <a:r>
              <a:rPr lang="en-US" sz="2400" dirty="0">
                <a:solidFill>
                  <a:schemeClr val="accent6"/>
                </a:solidFill>
              </a:rPr>
              <a:t>1</a:t>
            </a:r>
          </a:p>
        </p:txBody>
      </p:sp>
      <p:sp>
        <p:nvSpPr>
          <p:cNvPr id="12" name="TextBox 11"/>
          <p:cNvSpPr txBox="1"/>
          <p:nvPr/>
        </p:nvSpPr>
        <p:spPr>
          <a:xfrm>
            <a:off x="4656348" y="2869416"/>
            <a:ext cx="354584" cy="461665"/>
          </a:xfrm>
          <a:prstGeom prst="rect">
            <a:avLst/>
          </a:prstGeom>
          <a:noFill/>
        </p:spPr>
        <p:txBody>
          <a:bodyPr wrap="none" rtlCol="0">
            <a:spAutoFit/>
          </a:bodyPr>
          <a:lstStyle/>
          <a:p>
            <a:r>
              <a:rPr lang="en-US" sz="2400" dirty="0">
                <a:solidFill>
                  <a:schemeClr val="accent6"/>
                </a:solidFill>
              </a:rPr>
              <a:t>2</a:t>
            </a:r>
          </a:p>
        </p:txBody>
      </p:sp>
      <p:sp>
        <p:nvSpPr>
          <p:cNvPr id="13" name="TextBox 12"/>
          <p:cNvSpPr txBox="1"/>
          <p:nvPr/>
        </p:nvSpPr>
        <p:spPr>
          <a:xfrm>
            <a:off x="636666" y="2869415"/>
            <a:ext cx="354584" cy="461665"/>
          </a:xfrm>
          <a:prstGeom prst="rect">
            <a:avLst/>
          </a:prstGeom>
          <a:noFill/>
        </p:spPr>
        <p:txBody>
          <a:bodyPr wrap="none" rtlCol="0">
            <a:spAutoFit/>
          </a:bodyPr>
          <a:lstStyle/>
          <a:p>
            <a:r>
              <a:rPr lang="en-US" sz="2400" dirty="0">
                <a:solidFill>
                  <a:schemeClr val="accent6"/>
                </a:solidFill>
              </a:rPr>
              <a:t>3</a:t>
            </a:r>
          </a:p>
        </p:txBody>
      </p:sp>
      <p:sp>
        <p:nvSpPr>
          <p:cNvPr id="14" name="TextBox 13"/>
          <p:cNvSpPr txBox="1"/>
          <p:nvPr/>
        </p:nvSpPr>
        <p:spPr>
          <a:xfrm>
            <a:off x="4492487" y="4766253"/>
            <a:ext cx="354584" cy="461665"/>
          </a:xfrm>
          <a:prstGeom prst="rect">
            <a:avLst/>
          </a:prstGeom>
          <a:noFill/>
        </p:spPr>
        <p:txBody>
          <a:bodyPr wrap="none" rtlCol="0">
            <a:spAutoFit/>
          </a:bodyPr>
          <a:lstStyle/>
          <a:p>
            <a:r>
              <a:rPr lang="en-US" sz="2400" dirty="0">
                <a:solidFill>
                  <a:schemeClr val="accent6"/>
                </a:solidFill>
              </a:rPr>
              <a:t>4</a:t>
            </a:r>
          </a:p>
        </p:txBody>
      </p:sp>
    </p:spTree>
    <p:custDataLst>
      <p:tags r:id="rId1"/>
    </p:custDataLst>
    <p:extLst>
      <p:ext uri="{BB962C8B-B14F-4D97-AF65-F5344CB8AC3E}">
        <p14:creationId xmlns:p14="http://schemas.microsoft.com/office/powerpoint/2010/main" val="229409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1" nodeType="afterEffect">
                                  <p:stCondLst>
                                    <p:cond delay="0"/>
                                  </p:stCondLst>
                                  <p:childTnLst>
                                    <p:set>
                                      <p:cBhvr>
                                        <p:cTn id="11" dur="1" fill="hold">
                                          <p:stCondLst>
                                            <p:cond delay="4999"/>
                                          </p:stCondLst>
                                        </p:cTn>
                                        <p:tgtEl>
                                          <p:spTgt spid="6"/>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4999"/>
                                          </p:stCondLst>
                                        </p:cTn>
                                        <p:tgtEl>
                                          <p:spTgt spid="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499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4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9" grpId="0" animBg="1"/>
      <p:bldP spid="9" grpId="1" animBg="1"/>
      <p:bldP spid="10" grpId="0" animBg="1"/>
      <p:bldP spid="10"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304026"/>
            <a:ext cx="6593983" cy="1507067"/>
          </a:xfrm>
        </p:spPr>
        <p:txBody>
          <a:bodyPr/>
          <a:lstStyle/>
          <a:p>
            <a:pPr algn="ctr"/>
            <a:r>
              <a:rPr lang="en-US" dirty="0">
                <a:solidFill>
                  <a:schemeClr val="bg1"/>
                </a:solidFill>
                <a:latin typeface="Calibri" panose="020F0502020204030204" pitchFamily="34" charset="0"/>
              </a:rPr>
              <a:t>Cheat Sheets Components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78" y="1227909"/>
            <a:ext cx="4511285" cy="5465099"/>
          </a:xfrm>
          <a:prstGeom prst="rect">
            <a:avLst/>
          </a:prstGeom>
        </p:spPr>
      </p:pic>
      <p:sp>
        <p:nvSpPr>
          <p:cNvPr id="4" name="TextBox 3"/>
          <p:cNvSpPr txBox="1"/>
          <p:nvPr/>
        </p:nvSpPr>
        <p:spPr>
          <a:xfrm>
            <a:off x="6119281" y="2231379"/>
            <a:ext cx="3544175" cy="4093428"/>
          </a:xfrm>
          <a:prstGeom prst="rect">
            <a:avLst/>
          </a:prstGeom>
          <a:noFill/>
        </p:spPr>
        <p:txBody>
          <a:bodyPr wrap="none" rtlCol="0">
            <a:spAutoFit/>
          </a:bodyPr>
          <a:lstStyle/>
          <a:p>
            <a:pPr marL="514350" indent="-514350">
              <a:buFont typeface="+mj-lt"/>
              <a:buAutoNum type="arabicPeriod"/>
            </a:pPr>
            <a:r>
              <a:rPr lang="en-US" sz="3200" dirty="0">
                <a:solidFill>
                  <a:schemeClr val="bg1"/>
                </a:solidFill>
                <a:latin typeface="Calibri Light" panose="020F0302020204030204" pitchFamily="34" charset="0"/>
              </a:rPr>
              <a:t>Advice for High </a:t>
            </a:r>
            <a:r>
              <a:rPr lang="en-US" sz="3200" b="1" u="sng" dirty="0">
                <a:solidFill>
                  <a:schemeClr val="accent6"/>
                </a:solidFill>
                <a:latin typeface="Calibri Light" panose="020F0302020204030204" pitchFamily="34" charset="0"/>
              </a:rPr>
              <a:t>D</a:t>
            </a: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r>
              <a:rPr lang="en-US" sz="3200" dirty="0">
                <a:solidFill>
                  <a:schemeClr val="bg1"/>
                </a:solidFill>
                <a:latin typeface="Calibri Light" panose="020F0302020204030204" pitchFamily="34" charset="0"/>
              </a:rPr>
              <a:t>Advice for High </a:t>
            </a:r>
            <a:r>
              <a:rPr lang="en-US" sz="3200" b="1" u="sng" dirty="0">
                <a:solidFill>
                  <a:schemeClr val="accent1">
                    <a:lumMod val="75000"/>
                  </a:schemeClr>
                </a:solidFill>
                <a:latin typeface="Calibri Light" panose="020F0302020204030204" pitchFamily="34" charset="0"/>
              </a:rPr>
              <a:t>I</a:t>
            </a: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r>
              <a:rPr lang="en-US" sz="3200" dirty="0">
                <a:solidFill>
                  <a:schemeClr val="bg1"/>
                </a:solidFill>
                <a:latin typeface="Calibri Light" panose="020F0302020204030204" pitchFamily="34" charset="0"/>
              </a:rPr>
              <a:t>Advice for High </a:t>
            </a:r>
            <a:r>
              <a:rPr lang="en-US" sz="3200" b="1" u="sng" dirty="0">
                <a:solidFill>
                  <a:srgbClr val="00B050"/>
                </a:solidFill>
                <a:latin typeface="Calibri Light" panose="020F0302020204030204" pitchFamily="34" charset="0"/>
              </a:rPr>
              <a:t>S</a:t>
            </a: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endParaRPr lang="en-US" sz="3200" dirty="0">
              <a:solidFill>
                <a:schemeClr val="bg2">
                  <a:lumMod val="75000"/>
                </a:schemeClr>
              </a:solidFill>
              <a:latin typeface="Calibri Light" panose="020F0302020204030204" pitchFamily="34" charset="0"/>
            </a:endParaRPr>
          </a:p>
          <a:p>
            <a:pPr marL="514350" indent="-514350">
              <a:buFont typeface="+mj-lt"/>
              <a:buAutoNum type="arabicPeriod"/>
            </a:pPr>
            <a:r>
              <a:rPr lang="en-US" sz="3200" dirty="0">
                <a:solidFill>
                  <a:schemeClr val="bg1"/>
                </a:solidFill>
                <a:latin typeface="Calibri Light" panose="020F0302020204030204" pitchFamily="34" charset="0"/>
              </a:rPr>
              <a:t>Advice for High </a:t>
            </a:r>
            <a:r>
              <a:rPr lang="en-US" sz="3200" b="1" u="sng" dirty="0">
                <a:solidFill>
                  <a:srgbClr val="FFFF00"/>
                </a:solidFill>
                <a:latin typeface="Calibri Light" panose="020F0302020204030204" pitchFamily="34" charset="0"/>
              </a:rPr>
              <a:t>C</a:t>
            </a:r>
            <a:endParaRPr lang="en-US" sz="3200" dirty="0">
              <a:solidFill>
                <a:schemeClr val="bg2">
                  <a:lumMod val="75000"/>
                </a:schemeClr>
              </a:solidFill>
              <a:latin typeface="Calibri Light" panose="020F0302020204030204" pitchFamily="34" charset="0"/>
            </a:endParaRPr>
          </a:p>
          <a:p>
            <a:pPr marL="342900" indent="-342900">
              <a:buFont typeface="+mj-lt"/>
              <a:buAutoNum type="arabicPeriod"/>
            </a:pPr>
            <a:endParaRPr lang="en-US" dirty="0"/>
          </a:p>
          <a:p>
            <a:endParaRPr lang="en-US" dirty="0"/>
          </a:p>
        </p:txBody>
      </p:sp>
      <p:sp>
        <p:nvSpPr>
          <p:cNvPr id="5" name="Rounded Rectangle 4"/>
          <p:cNvSpPr/>
          <p:nvPr/>
        </p:nvSpPr>
        <p:spPr>
          <a:xfrm>
            <a:off x="656834" y="1580261"/>
            <a:ext cx="4159479" cy="947571"/>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5"/>
          <p:cNvSpPr/>
          <p:nvPr/>
        </p:nvSpPr>
        <p:spPr>
          <a:xfrm>
            <a:off x="593460" y="2601026"/>
            <a:ext cx="4286226" cy="924053"/>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ounded Rectangle 6"/>
          <p:cNvSpPr/>
          <p:nvPr/>
        </p:nvSpPr>
        <p:spPr>
          <a:xfrm>
            <a:off x="593459" y="3598273"/>
            <a:ext cx="4349601" cy="1530318"/>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ounded Rectangle 7"/>
          <p:cNvSpPr/>
          <p:nvPr/>
        </p:nvSpPr>
        <p:spPr>
          <a:xfrm>
            <a:off x="593459" y="5201785"/>
            <a:ext cx="4349602" cy="1441014"/>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p:cNvSpPr txBox="1"/>
          <p:nvPr/>
        </p:nvSpPr>
        <p:spPr>
          <a:xfrm>
            <a:off x="85738" y="1580261"/>
            <a:ext cx="354584" cy="461665"/>
          </a:xfrm>
          <a:prstGeom prst="rect">
            <a:avLst/>
          </a:prstGeom>
          <a:noFill/>
        </p:spPr>
        <p:txBody>
          <a:bodyPr wrap="none" rtlCol="0">
            <a:spAutoFit/>
          </a:bodyPr>
          <a:lstStyle/>
          <a:p>
            <a:r>
              <a:rPr lang="en-US" sz="2400" dirty="0">
                <a:solidFill>
                  <a:schemeClr val="accent6"/>
                </a:solidFill>
              </a:rPr>
              <a:t>1</a:t>
            </a:r>
          </a:p>
        </p:txBody>
      </p:sp>
      <p:sp>
        <p:nvSpPr>
          <p:cNvPr id="11" name="TextBox 10"/>
          <p:cNvSpPr txBox="1"/>
          <p:nvPr/>
        </p:nvSpPr>
        <p:spPr>
          <a:xfrm>
            <a:off x="111668" y="5128591"/>
            <a:ext cx="354584" cy="461665"/>
          </a:xfrm>
          <a:prstGeom prst="rect">
            <a:avLst/>
          </a:prstGeom>
          <a:noFill/>
        </p:spPr>
        <p:txBody>
          <a:bodyPr wrap="none" rtlCol="0">
            <a:spAutoFit/>
          </a:bodyPr>
          <a:lstStyle/>
          <a:p>
            <a:r>
              <a:rPr lang="en-US" sz="2400" dirty="0">
                <a:solidFill>
                  <a:schemeClr val="accent6"/>
                </a:solidFill>
              </a:rPr>
              <a:t>4</a:t>
            </a:r>
          </a:p>
        </p:txBody>
      </p:sp>
      <p:sp>
        <p:nvSpPr>
          <p:cNvPr id="12" name="TextBox 11"/>
          <p:cNvSpPr txBox="1"/>
          <p:nvPr/>
        </p:nvSpPr>
        <p:spPr>
          <a:xfrm>
            <a:off x="63247" y="2527832"/>
            <a:ext cx="354584" cy="461665"/>
          </a:xfrm>
          <a:prstGeom prst="rect">
            <a:avLst/>
          </a:prstGeom>
          <a:noFill/>
        </p:spPr>
        <p:txBody>
          <a:bodyPr wrap="none" rtlCol="0">
            <a:spAutoFit/>
          </a:bodyPr>
          <a:lstStyle/>
          <a:p>
            <a:r>
              <a:rPr lang="en-US" sz="2400" dirty="0">
                <a:solidFill>
                  <a:schemeClr val="accent6"/>
                </a:solidFill>
              </a:rPr>
              <a:t>2</a:t>
            </a:r>
          </a:p>
        </p:txBody>
      </p:sp>
      <p:sp>
        <p:nvSpPr>
          <p:cNvPr id="13" name="TextBox 12"/>
          <p:cNvSpPr txBox="1"/>
          <p:nvPr/>
        </p:nvSpPr>
        <p:spPr>
          <a:xfrm>
            <a:off x="63247" y="3498793"/>
            <a:ext cx="354584" cy="461665"/>
          </a:xfrm>
          <a:prstGeom prst="rect">
            <a:avLst/>
          </a:prstGeom>
          <a:noFill/>
        </p:spPr>
        <p:txBody>
          <a:bodyPr wrap="none" rtlCol="0">
            <a:spAutoFit/>
          </a:bodyPr>
          <a:lstStyle/>
          <a:p>
            <a:r>
              <a:rPr lang="en-US" sz="2400" dirty="0">
                <a:solidFill>
                  <a:schemeClr val="accent6"/>
                </a:solidFill>
              </a:rPr>
              <a:t>3</a:t>
            </a:r>
          </a:p>
        </p:txBody>
      </p:sp>
    </p:spTree>
    <p:custDataLst>
      <p:tags r:id="rId1"/>
    </p:custDataLst>
    <p:extLst>
      <p:ext uri="{BB962C8B-B14F-4D97-AF65-F5344CB8AC3E}">
        <p14:creationId xmlns:p14="http://schemas.microsoft.com/office/powerpoint/2010/main" val="23170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par>
                          <p:cTn id="9" fill="hold">
                            <p:stCondLst>
                              <p:cond delay="0"/>
                            </p:stCondLst>
                            <p:childTnLst>
                              <p:par>
                                <p:cTn id="10" presetID="1" presetClass="exit" presetSubtype="0" fill="hold" grpId="1" nodeType="afterEffect">
                                  <p:stCondLst>
                                    <p:cond delay="0"/>
                                  </p:stCondLst>
                                  <p:childTnLst>
                                    <p:set>
                                      <p:cBhvr>
                                        <p:cTn id="11" dur="1" fill="hold">
                                          <p:stCondLst>
                                            <p:cond delay="49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 presetClass="exit" presetSubtype="0" fill="hold" grpId="1" nodeType="afterEffect">
                                  <p:stCondLst>
                                    <p:cond delay="0"/>
                                  </p:stCondLst>
                                  <p:childTnLst>
                                    <p:set>
                                      <p:cBhvr>
                                        <p:cTn id="20" dur="1" fill="hold">
                                          <p:stCondLst>
                                            <p:cond delay="4999"/>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par>
                          <p:cTn id="27" fill="hold">
                            <p:stCondLst>
                              <p:cond delay="0"/>
                            </p:stCondLst>
                            <p:childTnLst>
                              <p:par>
                                <p:cTn id="28" presetID="1" presetClass="exit" presetSubtype="0" fill="hold" grpId="1" nodeType="afterEffect">
                                  <p:stCondLst>
                                    <p:cond delay="0"/>
                                  </p:stCondLst>
                                  <p:childTnLst>
                                    <p:set>
                                      <p:cBhvr>
                                        <p:cTn id="29" dur="1" fill="hold">
                                          <p:stCondLst>
                                            <p:cond delay="4999"/>
                                          </p:stCondLst>
                                        </p:cTn>
                                        <p:tgtEl>
                                          <p:spTgt spid="7"/>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6" end="6"/>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childTnLst>
                                </p:cTn>
                              </p:par>
                            </p:childTnLst>
                          </p:cTn>
                        </p:par>
                        <p:par>
                          <p:cTn id="36" fill="hold">
                            <p:stCondLst>
                              <p:cond delay="0"/>
                            </p:stCondLst>
                            <p:childTnLst>
                              <p:par>
                                <p:cTn id="37" presetID="1" presetClass="exit" presetSubtype="0" fill="hold" grpId="1" nodeType="afterEffect">
                                  <p:stCondLst>
                                    <p:cond delay="0"/>
                                  </p:stCondLst>
                                  <p:childTnLst>
                                    <p:set>
                                      <p:cBhvr>
                                        <p:cTn id="38" dur="1" fill="hold">
                                          <p:stCondLst>
                                            <p:cond delay="4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34417" y="3260768"/>
            <a:ext cx="5038349" cy="1516499"/>
          </a:xfrm>
          <a:prstGeom prst="roundRect">
            <a:avLst>
              <a:gd name="adj" fmla="val 8530"/>
            </a:avLst>
          </a:prstGeom>
          <a:noFill/>
          <a:ln w="63500">
            <a:noFill/>
          </a:ln>
          <a:effectLst>
            <a:glow rad="228600">
              <a:schemeClr val="bg1">
                <a:alpha val="40000"/>
              </a:schemeClr>
            </a:glow>
          </a:effectLst>
        </p:spPr>
        <p:txBody>
          <a:bodyPr wrap="square" rtlCol="0">
            <a:spAutoFit/>
          </a:bodyPr>
          <a:lstStyle/>
          <a:p>
            <a:pPr algn="ctr">
              <a:spcBef>
                <a:spcPts val="3600"/>
              </a:spcBef>
            </a:pPr>
            <a:r>
              <a:rPr lang="en-US" sz="4400" dirty="0">
                <a:solidFill>
                  <a:schemeClr val="bg1"/>
                </a:solidFill>
                <a:latin typeface="Segoe UI Semibold" panose="020B0702040204020203" pitchFamily="34" charset="0"/>
              </a:rPr>
              <a:t>Summary &amp; Scores Page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693" y="1686517"/>
            <a:ext cx="2823263" cy="1387377"/>
          </a:xfrm>
          <a:prstGeom prst="rect">
            <a:avLst/>
          </a:prstGeom>
        </p:spPr>
      </p:pic>
      <p:pic>
        <p:nvPicPr>
          <p:cNvPr id="4" name="Picture 3">
            <a:extLst>
              <a:ext uri="{FF2B5EF4-FFF2-40B4-BE49-F238E27FC236}">
                <a16:creationId xmlns:a16="http://schemas.microsoft.com/office/drawing/2014/main" id="{815B3556-78D3-4D91-AA63-0B928010DFA5}"/>
              </a:ext>
            </a:extLst>
          </p:cNvPr>
          <p:cNvPicPr>
            <a:picLocks noChangeAspect="1"/>
          </p:cNvPicPr>
          <p:nvPr/>
        </p:nvPicPr>
        <p:blipFill>
          <a:blip r:embed="rId4"/>
          <a:stretch>
            <a:fillRect/>
          </a:stretch>
        </p:blipFill>
        <p:spPr>
          <a:xfrm>
            <a:off x="6609366" y="839527"/>
            <a:ext cx="4604734" cy="5178945"/>
          </a:xfrm>
          <a:prstGeom prst="rect">
            <a:avLst/>
          </a:prstGeom>
        </p:spPr>
      </p:pic>
    </p:spTree>
    <p:extLst>
      <p:ext uri="{BB962C8B-B14F-4D97-AF65-F5344CB8AC3E}">
        <p14:creationId xmlns:p14="http://schemas.microsoft.com/office/powerpoint/2010/main" val="3798760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710" y="117337"/>
            <a:ext cx="4985466" cy="1295400"/>
          </a:xfrm>
        </p:spPr>
        <p:txBody>
          <a:bodyPr/>
          <a:lstStyle/>
          <a:p>
            <a:r>
              <a:rPr lang="en-US" dirty="0">
                <a:solidFill>
                  <a:schemeClr val="bg1"/>
                </a:solidFill>
                <a:latin typeface="Calibri" panose="020F0502020204030204" pitchFamily="34" charset="0"/>
              </a:rPr>
              <a:t>Assessment Results</a:t>
            </a:r>
          </a:p>
        </p:txBody>
      </p:sp>
      <p:sp>
        <p:nvSpPr>
          <p:cNvPr id="3" name="Content Placeholder 2"/>
          <p:cNvSpPr>
            <a:spLocks noGrp="1"/>
          </p:cNvSpPr>
          <p:nvPr>
            <p:ph type="body" idx="1"/>
          </p:nvPr>
        </p:nvSpPr>
        <p:spPr>
          <a:xfrm>
            <a:off x="681088" y="1854862"/>
            <a:ext cx="3451582" cy="682765"/>
          </a:xfrm>
        </p:spPr>
        <p:txBody>
          <a:bodyPr/>
          <a:lstStyle/>
          <a:p>
            <a:pPr algn="ctr"/>
            <a:r>
              <a:rPr lang="en-US" dirty="0">
                <a:solidFill>
                  <a:schemeClr val="bg1"/>
                </a:solidFill>
                <a:latin typeface="Calibri Light" panose="020F0302020204030204" pitchFamily="34" charset="0"/>
              </a:rPr>
              <a:t>DISC Pattern</a:t>
            </a:r>
          </a:p>
        </p:txBody>
      </p:sp>
      <p:sp>
        <p:nvSpPr>
          <p:cNvPr id="7" name="Text Placeholder 6"/>
          <p:cNvSpPr>
            <a:spLocks noGrp="1"/>
          </p:cNvSpPr>
          <p:nvPr>
            <p:ph type="body" sz="half" idx="18"/>
          </p:nvPr>
        </p:nvSpPr>
        <p:spPr>
          <a:xfrm>
            <a:off x="677383" y="4498817"/>
            <a:ext cx="3451582" cy="2359183"/>
          </a:xfrm>
        </p:spPr>
        <p:txBody>
          <a:bodyPr>
            <a:noAutofit/>
          </a:bodyPr>
          <a:lstStyle/>
          <a:p>
            <a:r>
              <a:rPr lang="en-US" sz="1600" dirty="0">
                <a:solidFill>
                  <a:schemeClr val="bg1"/>
                </a:solidFill>
                <a:latin typeface="Calibri Light" panose="020F0302020204030204" pitchFamily="34" charset="0"/>
              </a:rPr>
              <a:t>There are 15 DISCflex Patterns. You can have one elevated factor, multiple, or even a flat line with no elevated factor. Each pattern has general characteristics associated with it. </a:t>
            </a:r>
          </a:p>
          <a:p>
            <a:r>
              <a:rPr lang="en-US" sz="1600" dirty="0">
                <a:solidFill>
                  <a:schemeClr val="bg1"/>
                </a:solidFill>
                <a:latin typeface="Calibri Light" panose="020F0302020204030204" pitchFamily="34" charset="0"/>
              </a:rPr>
              <a:t>For Example: An “</a:t>
            </a:r>
            <a:r>
              <a:rPr lang="en-US" sz="1600" b="1" dirty="0">
                <a:solidFill>
                  <a:schemeClr val="accent6">
                    <a:lumMod val="75000"/>
                  </a:schemeClr>
                </a:solidFill>
                <a:latin typeface="Calibri Light" panose="020F0302020204030204" pitchFamily="34" charset="0"/>
              </a:rPr>
              <a:t>Elevated </a:t>
            </a:r>
            <a:r>
              <a:rPr lang="en-US" sz="1600" b="1">
                <a:solidFill>
                  <a:schemeClr val="accent6">
                    <a:lumMod val="75000"/>
                  </a:schemeClr>
                </a:solidFill>
                <a:latin typeface="Calibri Light" panose="020F0302020204030204" pitchFamily="34" charset="0"/>
              </a:rPr>
              <a:t>D Pattern</a:t>
            </a:r>
            <a:r>
              <a:rPr lang="en-US" sz="1600">
                <a:solidFill>
                  <a:schemeClr val="bg1"/>
                </a:solidFill>
                <a:latin typeface="Calibri Light" panose="020F0302020204030204" pitchFamily="34" charset="0"/>
              </a:rPr>
              <a:t>” </a:t>
            </a:r>
            <a:r>
              <a:rPr lang="en-US" sz="1600" dirty="0">
                <a:solidFill>
                  <a:schemeClr val="bg1"/>
                </a:solidFill>
                <a:latin typeface="Calibri Light" panose="020F0302020204030204" pitchFamily="34" charset="0"/>
              </a:rPr>
              <a:t>(as above) would prefer to be in </a:t>
            </a:r>
            <a:r>
              <a:rPr lang="en-US" sz="1600" b="1" dirty="0">
                <a:solidFill>
                  <a:schemeClr val="accent6">
                    <a:lumMod val="75000"/>
                  </a:schemeClr>
                </a:solidFill>
                <a:latin typeface="Calibri Light" panose="020F0302020204030204" pitchFamily="34" charset="0"/>
              </a:rPr>
              <a:t>control</a:t>
            </a:r>
            <a:r>
              <a:rPr lang="en-US" sz="1600" dirty="0">
                <a:solidFill>
                  <a:schemeClr val="bg1"/>
                </a:solidFill>
                <a:latin typeface="Calibri Light" panose="020F0302020204030204" pitchFamily="34" charset="0"/>
              </a:rPr>
              <a:t> of a situation and would be highly </a:t>
            </a:r>
            <a:r>
              <a:rPr lang="en-US" sz="1600" b="1" dirty="0">
                <a:solidFill>
                  <a:schemeClr val="accent6">
                    <a:lumMod val="75000"/>
                  </a:schemeClr>
                </a:solidFill>
                <a:latin typeface="Calibri Light" panose="020F0302020204030204" pitchFamily="34" charset="0"/>
              </a:rPr>
              <a:t>self-motivated</a:t>
            </a:r>
            <a:r>
              <a:rPr lang="en-US" sz="1600" dirty="0">
                <a:solidFill>
                  <a:schemeClr val="bg1"/>
                </a:solidFill>
                <a:latin typeface="Calibri Light" panose="020F0302020204030204" pitchFamily="34" charset="0"/>
              </a:rPr>
              <a:t> in most situations.</a:t>
            </a:r>
            <a:endParaRPr lang="en-US" sz="1600" dirty="0">
              <a:solidFill>
                <a:schemeClr val="accent6">
                  <a:lumMod val="75000"/>
                </a:schemeClr>
              </a:solidFill>
              <a:latin typeface="Calibri Light" panose="020F0302020204030204" pitchFamily="34" charset="0"/>
            </a:endParaRPr>
          </a:p>
        </p:txBody>
      </p:sp>
      <p:sp>
        <p:nvSpPr>
          <p:cNvPr id="4" name="Text Placeholder 3"/>
          <p:cNvSpPr>
            <a:spLocks noGrp="1"/>
          </p:cNvSpPr>
          <p:nvPr>
            <p:ph type="body" sz="quarter" idx="3"/>
          </p:nvPr>
        </p:nvSpPr>
        <p:spPr>
          <a:xfrm>
            <a:off x="4363030" y="1854862"/>
            <a:ext cx="3448935" cy="682765"/>
          </a:xfrm>
        </p:spPr>
        <p:txBody>
          <a:bodyPr/>
          <a:lstStyle/>
          <a:p>
            <a:pPr algn="ctr"/>
            <a:r>
              <a:rPr lang="en-US" dirty="0">
                <a:solidFill>
                  <a:schemeClr val="bg1"/>
                </a:solidFill>
                <a:latin typeface="Calibri Light" panose="020F0302020204030204" pitchFamily="34" charset="0"/>
              </a:rPr>
              <a:t>Bar Graph</a:t>
            </a:r>
          </a:p>
        </p:txBody>
      </p:sp>
      <p:sp>
        <p:nvSpPr>
          <p:cNvPr id="8" name="Text Placeholder 7"/>
          <p:cNvSpPr>
            <a:spLocks noGrp="1"/>
          </p:cNvSpPr>
          <p:nvPr>
            <p:ph type="body" sz="half" idx="19"/>
          </p:nvPr>
        </p:nvSpPr>
        <p:spPr>
          <a:xfrm>
            <a:off x="4270549" y="4498814"/>
            <a:ext cx="3541416" cy="2359184"/>
          </a:xfrm>
        </p:spPr>
        <p:txBody>
          <a:bodyPr>
            <a:noAutofit/>
          </a:bodyPr>
          <a:lstStyle/>
          <a:p>
            <a:r>
              <a:rPr lang="en-US" sz="1600" dirty="0">
                <a:solidFill>
                  <a:schemeClr val="bg1"/>
                </a:solidFill>
                <a:latin typeface="Calibri Light" panose="020F0302020204030204" pitchFamily="34" charset="0"/>
              </a:rPr>
              <a:t>The Bar Graph shows the exact scores for an individual from 0 to 100 for all 4 factors. The higher the score the higher the likelihood the individual will display this factor’s tendencies.</a:t>
            </a:r>
          </a:p>
          <a:p>
            <a:r>
              <a:rPr lang="en-US" sz="1600" dirty="0">
                <a:solidFill>
                  <a:schemeClr val="bg1"/>
                </a:solidFill>
                <a:latin typeface="Calibri Light" panose="020F0302020204030204" pitchFamily="34" charset="0"/>
              </a:rPr>
              <a:t>For Example: This individual is highly likely (80) to display </a:t>
            </a:r>
            <a:r>
              <a:rPr lang="en-US" sz="1600" b="1" dirty="0">
                <a:solidFill>
                  <a:schemeClr val="accent6">
                    <a:lumMod val="75000"/>
                  </a:schemeClr>
                </a:solidFill>
                <a:latin typeface="Calibri Light" panose="020F0302020204030204" pitchFamily="34" charset="0"/>
              </a:rPr>
              <a:t>Dominance</a:t>
            </a:r>
            <a:r>
              <a:rPr lang="en-US" sz="1600" dirty="0">
                <a:solidFill>
                  <a:schemeClr val="bg1"/>
                </a:solidFill>
                <a:latin typeface="Calibri Light" panose="020F0302020204030204" pitchFamily="34" charset="0"/>
              </a:rPr>
              <a:t> tendencies and least likely (43) to display </a:t>
            </a:r>
            <a:r>
              <a:rPr lang="en-US" sz="1600" b="1" dirty="0">
                <a:solidFill>
                  <a:srgbClr val="002060"/>
                </a:solidFill>
                <a:latin typeface="Calibri Light" panose="020F0302020204030204" pitchFamily="34" charset="0"/>
              </a:rPr>
              <a:t>Influence </a:t>
            </a:r>
            <a:r>
              <a:rPr lang="en-US" sz="1600" dirty="0">
                <a:solidFill>
                  <a:schemeClr val="bg1"/>
                </a:solidFill>
                <a:latin typeface="Calibri Light" panose="020F0302020204030204" pitchFamily="34" charset="0"/>
              </a:rPr>
              <a:t>and </a:t>
            </a:r>
            <a:r>
              <a:rPr lang="en-US" sz="1600" b="1" dirty="0">
                <a:solidFill>
                  <a:srgbClr val="008000"/>
                </a:solidFill>
                <a:latin typeface="Calibri Light" panose="020F0302020204030204" pitchFamily="34" charset="0"/>
              </a:rPr>
              <a:t>Steadiness</a:t>
            </a:r>
            <a:r>
              <a:rPr lang="en-US" sz="1600" dirty="0">
                <a:solidFill>
                  <a:schemeClr val="bg1"/>
                </a:solidFill>
                <a:latin typeface="Calibri Light" panose="020F0302020204030204" pitchFamily="34" charset="0"/>
              </a:rPr>
              <a:t> tendencies.</a:t>
            </a:r>
          </a:p>
          <a:p>
            <a:endParaRPr lang="en-US" dirty="0"/>
          </a:p>
        </p:txBody>
      </p:sp>
      <p:sp>
        <p:nvSpPr>
          <p:cNvPr id="5" name="Text Placeholder 4"/>
          <p:cNvSpPr>
            <a:spLocks noGrp="1"/>
          </p:cNvSpPr>
          <p:nvPr>
            <p:ph type="body" sz="quarter" idx="13"/>
          </p:nvPr>
        </p:nvSpPr>
        <p:spPr>
          <a:xfrm>
            <a:off x="8025288" y="1854862"/>
            <a:ext cx="3456469" cy="682765"/>
          </a:xfrm>
        </p:spPr>
        <p:txBody>
          <a:bodyPr/>
          <a:lstStyle/>
          <a:p>
            <a:pPr algn="ctr"/>
            <a:r>
              <a:rPr lang="en-US" dirty="0">
                <a:solidFill>
                  <a:schemeClr val="bg1"/>
                </a:solidFill>
                <a:latin typeface="Calibri Light" panose="020F0302020204030204" pitchFamily="34" charset="0"/>
              </a:rPr>
              <a:t>Pie Chart</a:t>
            </a:r>
            <a:endParaRPr lang="en-US" dirty="0"/>
          </a:p>
        </p:txBody>
      </p:sp>
      <p:sp>
        <p:nvSpPr>
          <p:cNvPr id="9" name="Text Placeholder 8"/>
          <p:cNvSpPr>
            <a:spLocks noGrp="1"/>
          </p:cNvSpPr>
          <p:nvPr>
            <p:ph type="body" sz="half" idx="20"/>
          </p:nvPr>
        </p:nvSpPr>
        <p:spPr>
          <a:xfrm>
            <a:off x="8042201" y="4498814"/>
            <a:ext cx="3452445" cy="2359186"/>
          </a:xfrm>
        </p:spPr>
        <p:txBody>
          <a:bodyPr>
            <a:noAutofit/>
          </a:bodyPr>
          <a:lstStyle/>
          <a:p>
            <a:r>
              <a:rPr lang="en-US" sz="1600" dirty="0">
                <a:solidFill>
                  <a:schemeClr val="bg1"/>
                </a:solidFill>
                <a:latin typeface="Calibri Light" panose="020F0302020204030204" pitchFamily="34" charset="0"/>
              </a:rPr>
              <a:t>The Pie Chart shows the Percent to total of each of the 4 factors. The higher the percent the higher the likelihood the individual will display this factor’s tendencies.</a:t>
            </a:r>
          </a:p>
          <a:p>
            <a:r>
              <a:rPr lang="en-US" sz="1600" dirty="0">
                <a:solidFill>
                  <a:schemeClr val="bg1"/>
                </a:solidFill>
                <a:latin typeface="Calibri Light" panose="020F0302020204030204" pitchFamily="34" charset="0"/>
              </a:rPr>
              <a:t>For Example: This individual is highly likely (38%) to display </a:t>
            </a:r>
            <a:r>
              <a:rPr lang="en-US" sz="1600" b="1" dirty="0">
                <a:solidFill>
                  <a:schemeClr val="accent6">
                    <a:lumMod val="75000"/>
                  </a:schemeClr>
                </a:solidFill>
                <a:latin typeface="Calibri Light" panose="020F0302020204030204" pitchFamily="34" charset="0"/>
              </a:rPr>
              <a:t>Dominance</a:t>
            </a:r>
            <a:r>
              <a:rPr lang="en-US" sz="1600" dirty="0">
                <a:solidFill>
                  <a:schemeClr val="bg1"/>
                </a:solidFill>
                <a:latin typeface="Calibri Light" panose="020F0302020204030204" pitchFamily="34" charset="0"/>
              </a:rPr>
              <a:t> tendencies and least likely (20%) to display </a:t>
            </a:r>
            <a:r>
              <a:rPr lang="en-US" sz="1600" b="1" dirty="0">
                <a:solidFill>
                  <a:srgbClr val="002060"/>
                </a:solidFill>
                <a:latin typeface="Calibri Light" panose="020F0302020204030204" pitchFamily="34" charset="0"/>
              </a:rPr>
              <a:t>Influence </a:t>
            </a:r>
            <a:r>
              <a:rPr lang="en-US" sz="1600" dirty="0">
                <a:solidFill>
                  <a:schemeClr val="bg1"/>
                </a:solidFill>
                <a:latin typeface="Calibri Light" panose="020F0302020204030204" pitchFamily="34" charset="0"/>
              </a:rPr>
              <a:t>and </a:t>
            </a:r>
            <a:r>
              <a:rPr lang="en-US" sz="1600" b="1" dirty="0">
                <a:solidFill>
                  <a:srgbClr val="008000"/>
                </a:solidFill>
                <a:latin typeface="Calibri Light" panose="020F0302020204030204" pitchFamily="34" charset="0"/>
              </a:rPr>
              <a:t>Steadiness</a:t>
            </a:r>
            <a:r>
              <a:rPr lang="en-US" sz="1600" dirty="0">
                <a:solidFill>
                  <a:schemeClr val="bg1"/>
                </a:solidFill>
                <a:latin typeface="Calibri Light" panose="020F0302020204030204" pitchFamily="34" charset="0"/>
              </a:rPr>
              <a:t> tendencies</a:t>
            </a:r>
          </a:p>
        </p:txBody>
      </p:sp>
      <p:pic>
        <p:nvPicPr>
          <p:cNvPr id="16" name="Picture Placeholder 15"/>
          <p:cNvPicPr>
            <a:picLocks noGrp="1" noChangeAspect="1"/>
          </p:cNvPicPr>
          <p:nvPr>
            <p:ph type="pic" idx="15"/>
          </p:nvPr>
        </p:nvPicPr>
        <p:blipFill>
          <a:blip r:embed="rId3">
            <a:extLst>
              <a:ext uri="{28A0092B-C50C-407E-A947-70E740481C1C}">
                <a14:useLocalDpi xmlns:a14="http://schemas.microsoft.com/office/drawing/2010/main" val="0"/>
              </a:ext>
            </a:extLst>
          </a:blip>
          <a:srcRect l="4909" r="4909"/>
          <a:stretch>
            <a:fillRect/>
          </a:stretch>
        </p:blipFill>
        <p:spPr>
          <a:xfrm>
            <a:off x="688618" y="2651927"/>
            <a:ext cx="3451582" cy="1524000"/>
          </a:xfrm>
        </p:spPr>
      </p:pic>
      <p:pic>
        <p:nvPicPr>
          <p:cNvPr id="6" name="Picture 5">
            <a:extLst>
              <a:ext uri="{FF2B5EF4-FFF2-40B4-BE49-F238E27FC236}">
                <a16:creationId xmlns:a16="http://schemas.microsoft.com/office/drawing/2014/main" id="{A9645984-F2BE-4196-8473-01C111F23CA5}"/>
              </a:ext>
            </a:extLst>
          </p:cNvPr>
          <p:cNvPicPr>
            <a:picLocks noChangeAspect="1"/>
          </p:cNvPicPr>
          <p:nvPr/>
        </p:nvPicPr>
        <p:blipFill>
          <a:blip r:embed="rId4"/>
          <a:stretch>
            <a:fillRect/>
          </a:stretch>
        </p:blipFill>
        <p:spPr>
          <a:xfrm>
            <a:off x="4820443" y="2481903"/>
            <a:ext cx="2551113" cy="1694020"/>
          </a:xfrm>
          <a:prstGeom prst="rect">
            <a:avLst/>
          </a:prstGeom>
        </p:spPr>
      </p:pic>
      <p:pic>
        <p:nvPicPr>
          <p:cNvPr id="14" name="Picture 13">
            <a:extLst>
              <a:ext uri="{FF2B5EF4-FFF2-40B4-BE49-F238E27FC236}">
                <a16:creationId xmlns:a16="http://schemas.microsoft.com/office/drawing/2014/main" id="{D3BE4F3F-9D50-49EF-B876-B5BBF6017A51}"/>
              </a:ext>
            </a:extLst>
          </p:cNvPr>
          <p:cNvPicPr>
            <a:picLocks noChangeAspect="1"/>
          </p:cNvPicPr>
          <p:nvPr/>
        </p:nvPicPr>
        <p:blipFill>
          <a:blip r:embed="rId5"/>
          <a:stretch>
            <a:fillRect/>
          </a:stretch>
        </p:blipFill>
        <p:spPr>
          <a:xfrm>
            <a:off x="8269378" y="2481903"/>
            <a:ext cx="2728913" cy="1650291"/>
          </a:xfrm>
          <a:prstGeom prst="rect">
            <a:avLst/>
          </a:prstGeom>
        </p:spPr>
      </p:pic>
    </p:spTree>
    <p:extLst>
      <p:ext uri="{BB962C8B-B14F-4D97-AF65-F5344CB8AC3E}">
        <p14:creationId xmlns:p14="http://schemas.microsoft.com/office/powerpoint/2010/main" val="1787084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674551" y="3355393"/>
            <a:ext cx="4465887" cy="2479743"/>
          </a:xfrm>
          <a:prstGeom prst="rect">
            <a:avLst/>
          </a:prstGeom>
        </p:spPr>
      </p:pic>
      <p:sp>
        <p:nvSpPr>
          <p:cNvPr id="2" name="Title 1"/>
          <p:cNvSpPr>
            <a:spLocks noGrp="1"/>
          </p:cNvSpPr>
          <p:nvPr>
            <p:ph type="title"/>
          </p:nvPr>
        </p:nvSpPr>
        <p:spPr>
          <a:xfrm>
            <a:off x="5396248" y="223129"/>
            <a:ext cx="6586840" cy="1295400"/>
          </a:xfrm>
        </p:spPr>
        <p:txBody>
          <a:bodyPr/>
          <a:lstStyle/>
          <a:p>
            <a:r>
              <a:rPr lang="en-US" dirty="0">
                <a:solidFill>
                  <a:schemeClr val="bg1"/>
                </a:solidFill>
                <a:latin typeface="Calibri" panose="020F0502020204030204" pitchFamily="34" charset="0"/>
              </a:rPr>
              <a:t>Strengths and challenges</a:t>
            </a:r>
          </a:p>
        </p:txBody>
      </p:sp>
      <p:sp>
        <p:nvSpPr>
          <p:cNvPr id="11" name="TextBox 10"/>
          <p:cNvSpPr txBox="1"/>
          <p:nvPr/>
        </p:nvSpPr>
        <p:spPr>
          <a:xfrm>
            <a:off x="3752781" y="2507824"/>
            <a:ext cx="7387658" cy="369332"/>
          </a:xfrm>
          <a:prstGeom prst="rect">
            <a:avLst/>
          </a:prstGeom>
          <a:noFill/>
        </p:spPr>
        <p:txBody>
          <a:bodyPr wrap="square" rtlCol="0">
            <a:spAutoFit/>
          </a:bodyPr>
          <a:lstStyle/>
          <a:p>
            <a:r>
              <a:rPr lang="en-US" dirty="0">
                <a:solidFill>
                  <a:schemeClr val="bg1"/>
                </a:solidFill>
                <a:latin typeface="Calibri Light" panose="020F0302020204030204" pitchFamily="34" charset="0"/>
                <a:cs typeface="Calibri Light" panose="020F0302020204030204" pitchFamily="34" charset="0"/>
              </a:rPr>
              <a:t>Each person has their own Strengths and Potential Challenges.</a:t>
            </a:r>
          </a:p>
        </p:txBody>
      </p:sp>
      <p:pic>
        <p:nvPicPr>
          <p:cNvPr id="15" name="Picture Placeholder 15"/>
          <p:cNvPicPr>
            <a:picLocks noChangeAspect="1"/>
          </p:cNvPicPr>
          <p:nvPr/>
        </p:nvPicPr>
        <p:blipFill>
          <a:blip r:embed="rId4" cstate="print">
            <a:extLst>
              <a:ext uri="{28A0092B-C50C-407E-A947-70E740481C1C}">
                <a14:useLocalDpi xmlns:a14="http://schemas.microsoft.com/office/drawing/2010/main" val="0"/>
              </a:ext>
            </a:extLst>
          </a:blip>
          <a:srcRect l="4909" r="4909"/>
          <a:stretch>
            <a:fillRect/>
          </a:stretch>
        </p:blipFill>
        <p:spPr>
          <a:xfrm>
            <a:off x="6795727" y="4555028"/>
            <a:ext cx="1301765" cy="574777"/>
          </a:xfrm>
          <a:prstGeom prst="roundRect">
            <a:avLst>
              <a:gd name="adj" fmla="val 0"/>
            </a:avLst>
          </a:prstGeom>
        </p:spPr>
      </p:pic>
      <p:pic>
        <p:nvPicPr>
          <p:cNvPr id="16" name="Picture 15">
            <a:extLst>
              <a:ext uri="{FF2B5EF4-FFF2-40B4-BE49-F238E27FC236}">
                <a16:creationId xmlns:a16="http://schemas.microsoft.com/office/drawing/2014/main" id="{186C0EA2-C98A-4AB0-881D-A6A968F8CD3A}"/>
              </a:ext>
            </a:extLst>
          </p:cNvPr>
          <p:cNvPicPr>
            <a:picLocks noChangeAspect="1"/>
          </p:cNvPicPr>
          <p:nvPr/>
        </p:nvPicPr>
        <p:blipFill>
          <a:blip r:embed="rId5"/>
          <a:stretch>
            <a:fillRect/>
          </a:stretch>
        </p:blipFill>
        <p:spPr>
          <a:xfrm>
            <a:off x="1051561" y="1494153"/>
            <a:ext cx="2551113" cy="1694020"/>
          </a:xfrm>
          <a:prstGeom prst="rect">
            <a:avLst/>
          </a:prstGeom>
        </p:spPr>
      </p:pic>
      <p:pic>
        <p:nvPicPr>
          <p:cNvPr id="5" name="Picture 4">
            <a:extLst>
              <a:ext uri="{FF2B5EF4-FFF2-40B4-BE49-F238E27FC236}">
                <a16:creationId xmlns:a16="http://schemas.microsoft.com/office/drawing/2014/main" id="{790365DF-D1E9-42FC-8557-0FF76F20E931}"/>
              </a:ext>
            </a:extLst>
          </p:cNvPr>
          <p:cNvPicPr>
            <a:picLocks noChangeAspect="1"/>
          </p:cNvPicPr>
          <p:nvPr/>
        </p:nvPicPr>
        <p:blipFill>
          <a:blip r:embed="rId6"/>
          <a:stretch>
            <a:fillRect/>
          </a:stretch>
        </p:blipFill>
        <p:spPr>
          <a:xfrm>
            <a:off x="1369731" y="3429000"/>
            <a:ext cx="4465886" cy="2625313"/>
          </a:xfrm>
          <a:prstGeom prst="rect">
            <a:avLst/>
          </a:prstGeom>
        </p:spPr>
      </p:pic>
      <p:sp>
        <p:nvSpPr>
          <p:cNvPr id="3" name="TextBox 2"/>
          <p:cNvSpPr txBox="1"/>
          <p:nvPr/>
        </p:nvSpPr>
        <p:spPr>
          <a:xfrm>
            <a:off x="2327117" y="4225932"/>
            <a:ext cx="471421" cy="369332"/>
          </a:xfrm>
          <a:prstGeom prst="rect">
            <a:avLst/>
          </a:prstGeom>
          <a:noFill/>
        </p:spPr>
        <p:txBody>
          <a:bodyPr wrap="square" rtlCol="0">
            <a:spAutoFit/>
          </a:bodyPr>
          <a:lstStyle/>
          <a:p>
            <a:r>
              <a:rPr lang="en-US" dirty="0">
                <a:solidFill>
                  <a:schemeClr val="accent6">
                    <a:lumMod val="75000"/>
                  </a:schemeClr>
                </a:solidFill>
              </a:rPr>
              <a:t>D-</a:t>
            </a:r>
          </a:p>
        </p:txBody>
      </p:sp>
      <p:sp>
        <p:nvSpPr>
          <p:cNvPr id="12" name="TextBox 11"/>
          <p:cNvSpPr txBox="1"/>
          <p:nvPr/>
        </p:nvSpPr>
        <p:spPr>
          <a:xfrm>
            <a:off x="2327117" y="4555028"/>
            <a:ext cx="471421" cy="369332"/>
          </a:xfrm>
          <a:prstGeom prst="rect">
            <a:avLst/>
          </a:prstGeom>
          <a:noFill/>
        </p:spPr>
        <p:txBody>
          <a:bodyPr wrap="square" rtlCol="0">
            <a:spAutoFit/>
          </a:bodyPr>
          <a:lstStyle/>
          <a:p>
            <a:r>
              <a:rPr lang="en-US" dirty="0">
                <a:solidFill>
                  <a:schemeClr val="accent1">
                    <a:lumMod val="75000"/>
                  </a:schemeClr>
                </a:solidFill>
              </a:rPr>
              <a:t>I-</a:t>
            </a:r>
          </a:p>
        </p:txBody>
      </p:sp>
      <p:sp>
        <p:nvSpPr>
          <p:cNvPr id="13" name="TextBox 12"/>
          <p:cNvSpPr txBox="1"/>
          <p:nvPr/>
        </p:nvSpPr>
        <p:spPr>
          <a:xfrm>
            <a:off x="2327117" y="4924360"/>
            <a:ext cx="471421" cy="369332"/>
          </a:xfrm>
          <a:prstGeom prst="rect">
            <a:avLst/>
          </a:prstGeom>
          <a:noFill/>
        </p:spPr>
        <p:txBody>
          <a:bodyPr wrap="square" rtlCol="0">
            <a:spAutoFit/>
          </a:bodyPr>
          <a:lstStyle/>
          <a:p>
            <a:r>
              <a:rPr lang="en-US" dirty="0">
                <a:solidFill>
                  <a:schemeClr val="accent3">
                    <a:lumMod val="50000"/>
                  </a:schemeClr>
                </a:solidFill>
              </a:rPr>
              <a:t>S-</a:t>
            </a:r>
          </a:p>
        </p:txBody>
      </p:sp>
      <p:sp>
        <p:nvSpPr>
          <p:cNvPr id="14" name="TextBox 13"/>
          <p:cNvSpPr txBox="1"/>
          <p:nvPr/>
        </p:nvSpPr>
        <p:spPr>
          <a:xfrm>
            <a:off x="2312548" y="5304670"/>
            <a:ext cx="471421" cy="369332"/>
          </a:xfrm>
          <a:prstGeom prst="rect">
            <a:avLst/>
          </a:prstGeom>
          <a:noFill/>
        </p:spPr>
        <p:txBody>
          <a:bodyPr wrap="square" rtlCol="0">
            <a:spAutoFit/>
          </a:bodyPr>
          <a:lstStyle/>
          <a:p>
            <a:r>
              <a:rPr lang="en-US" b="1" dirty="0">
                <a:solidFill>
                  <a:srgbClr val="CACF01"/>
                </a:solidFill>
              </a:rPr>
              <a:t>C-</a:t>
            </a:r>
          </a:p>
        </p:txBody>
      </p:sp>
    </p:spTree>
    <p:extLst>
      <p:ext uri="{BB962C8B-B14F-4D97-AF65-F5344CB8AC3E}">
        <p14:creationId xmlns:p14="http://schemas.microsoft.com/office/powerpoint/2010/main" val="217602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0.2|0.2|0.1"/>
</p:tagLst>
</file>

<file path=ppt/tags/tag10.xml><?xml version="1.0" encoding="utf-8"?>
<p:tagLst xmlns:a="http://schemas.openxmlformats.org/drawingml/2006/main" xmlns:r="http://schemas.openxmlformats.org/officeDocument/2006/relationships" xmlns:p="http://schemas.openxmlformats.org/presentationml/2006/main">
  <p:tag name="TIMING" val="|0.3|0.2|0.1|0.2"/>
</p:tagLst>
</file>

<file path=ppt/tags/tag11.xml><?xml version="1.0" encoding="utf-8"?>
<p:tagLst xmlns:a="http://schemas.openxmlformats.org/drawingml/2006/main" xmlns:r="http://schemas.openxmlformats.org/officeDocument/2006/relationships" xmlns:p="http://schemas.openxmlformats.org/presentationml/2006/main">
  <p:tag name="TIMING" val="|0.1|0.2|0.2|0.2"/>
</p:tagLst>
</file>

<file path=ppt/tags/tag2.xml><?xml version="1.0" encoding="utf-8"?>
<p:tagLst xmlns:a="http://schemas.openxmlformats.org/drawingml/2006/main" xmlns:r="http://schemas.openxmlformats.org/officeDocument/2006/relationships" xmlns:p="http://schemas.openxmlformats.org/presentationml/2006/main">
  <p:tag name="TIMING" val="|0.2|0.2|0.1|0.2|0.1"/>
</p:tagLst>
</file>

<file path=ppt/tags/tag3.xml><?xml version="1.0" encoding="utf-8"?>
<p:tagLst xmlns:a="http://schemas.openxmlformats.org/drawingml/2006/main" xmlns:r="http://schemas.openxmlformats.org/officeDocument/2006/relationships" xmlns:p="http://schemas.openxmlformats.org/presentationml/2006/main">
  <p:tag name="TIMING" val="|0.1|0.2|0.2"/>
</p:tagLst>
</file>

<file path=ppt/tags/tag4.xml><?xml version="1.0" encoding="utf-8"?>
<p:tagLst xmlns:a="http://schemas.openxmlformats.org/drawingml/2006/main" xmlns:r="http://schemas.openxmlformats.org/officeDocument/2006/relationships" xmlns:p="http://schemas.openxmlformats.org/presentationml/2006/main">
  <p:tag name="TIMING" val="|0.2|0.1|0.2|0.2"/>
</p:tagLst>
</file>

<file path=ppt/tags/tag5.xml><?xml version="1.0" encoding="utf-8"?>
<p:tagLst xmlns:a="http://schemas.openxmlformats.org/drawingml/2006/main" xmlns:r="http://schemas.openxmlformats.org/officeDocument/2006/relationships" xmlns:p="http://schemas.openxmlformats.org/presentationml/2006/main">
  <p:tag name="TIMING" val="|0.2|0.2|0.1|0.1"/>
</p:tagLst>
</file>

<file path=ppt/tags/tag6.xml><?xml version="1.0" encoding="utf-8"?>
<p:tagLst xmlns:a="http://schemas.openxmlformats.org/drawingml/2006/main" xmlns:r="http://schemas.openxmlformats.org/officeDocument/2006/relationships" xmlns:p="http://schemas.openxmlformats.org/presentationml/2006/main">
  <p:tag name="TIMING" val="|0.2|0.2"/>
</p:tagLst>
</file>

<file path=ppt/tags/tag7.xml><?xml version="1.0" encoding="utf-8"?>
<p:tagLst xmlns:a="http://schemas.openxmlformats.org/drawingml/2006/main" xmlns:r="http://schemas.openxmlformats.org/officeDocument/2006/relationships" xmlns:p="http://schemas.openxmlformats.org/presentationml/2006/main">
  <p:tag name="TIMING" val="|0.1|0.2|0.2|0.1|0.2|0.2|0.1|0.2"/>
</p:tagLst>
</file>

<file path=ppt/tags/tag8.xml><?xml version="1.0" encoding="utf-8"?>
<p:tagLst xmlns:a="http://schemas.openxmlformats.org/drawingml/2006/main" xmlns:r="http://schemas.openxmlformats.org/officeDocument/2006/relationships" xmlns:p="http://schemas.openxmlformats.org/presentationml/2006/main">
  <p:tag name="TIMING" val="|3.2"/>
</p:tagLst>
</file>

<file path=ppt/tags/tag9.xml><?xml version="1.0" encoding="utf-8"?>
<p:tagLst xmlns:a="http://schemas.openxmlformats.org/drawingml/2006/main" xmlns:r="http://schemas.openxmlformats.org/officeDocument/2006/relationships" xmlns:p="http://schemas.openxmlformats.org/presentationml/2006/main">
  <p:tag name="TIMING" val="|0.1|0.1|0.3|0.2|0.1|0.1|0.2|0.1|0.2"/>
</p:tagLst>
</file>

<file path=ppt/theme/theme1.xml><?xml version="1.0" encoding="utf-8"?>
<a:theme xmlns:a="http://schemas.openxmlformats.org/drawingml/2006/main" name="Vapor Trail">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8290</TotalTime>
  <Words>7417</Words>
  <Application>Microsoft Office PowerPoint</Application>
  <PresentationFormat>Widescreen</PresentationFormat>
  <Paragraphs>1545</Paragraphs>
  <Slides>68</Slides>
  <Notes>61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Arial Black</vt:lpstr>
      <vt:lpstr>Calibri</vt:lpstr>
      <vt:lpstr>Calibri Light</vt:lpstr>
      <vt:lpstr>Century Gothic</vt:lpstr>
      <vt:lpstr>Maiandra GD</vt:lpstr>
      <vt:lpstr>Segoe UI</vt:lpstr>
      <vt:lpstr>Segoe UI Semibold</vt:lpstr>
      <vt:lpstr>Wingdings</vt:lpstr>
      <vt:lpstr>Vapor Trail</vt:lpstr>
      <vt:lpstr>PowerPoint Presentation</vt:lpstr>
      <vt:lpstr>History of DISC</vt:lpstr>
      <vt:lpstr>History of DISC</vt:lpstr>
      <vt:lpstr>Indaba’s Version of DISC</vt:lpstr>
      <vt:lpstr>PowerPoint Presentation</vt:lpstr>
      <vt:lpstr>Defining DISC</vt:lpstr>
      <vt:lpstr>PowerPoint Presentation</vt:lpstr>
      <vt:lpstr>Assessment Results</vt:lpstr>
      <vt:lpstr>Strengths and challenges</vt:lpstr>
      <vt:lpstr>PowerPoint Presentation</vt:lpstr>
      <vt:lpstr>Motivators and stressors</vt:lpstr>
      <vt:lpstr>PowerPoint Presentation</vt:lpstr>
      <vt:lpstr>Sub-Factors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Third Party perception</vt:lpstr>
      <vt:lpstr>PowerPoint Presentation</vt:lpstr>
      <vt:lpstr>Invite 3rd party assessors</vt:lpstr>
      <vt:lpstr>PowerPoint Presentation</vt:lpstr>
      <vt:lpstr>PowerPoint Presentation</vt:lpstr>
      <vt:lpstr>PowerPoint Presentation</vt:lpstr>
      <vt:lpstr>Defining DISC</vt:lpstr>
      <vt:lpstr>Dominance</vt:lpstr>
      <vt:lpstr>Influence</vt:lpstr>
      <vt:lpstr>Steadiness</vt:lpstr>
      <vt:lpstr>Compliance</vt:lpstr>
      <vt:lpstr>Group Activity</vt:lpstr>
      <vt:lpstr>Group Activity</vt:lpstr>
      <vt:lpstr>Group Debrief- Dominance</vt:lpstr>
      <vt:lpstr>Group Debrief- Influence</vt:lpstr>
      <vt:lpstr>Group Debrief- Steadiness</vt:lpstr>
      <vt:lpstr>Group Debrief- Compliance</vt:lpstr>
      <vt:lpstr>PowerPoint Presentation</vt:lpstr>
      <vt:lpstr>Defining DISC</vt:lpstr>
      <vt:lpstr>Dominance</vt:lpstr>
      <vt:lpstr>Dominance</vt:lpstr>
      <vt:lpstr>Influence</vt:lpstr>
      <vt:lpstr>Influence</vt:lpstr>
      <vt:lpstr>Steadiness</vt:lpstr>
      <vt:lpstr>Steadiness</vt:lpstr>
      <vt:lpstr>Compliance</vt:lpstr>
      <vt:lpstr>Compliance</vt:lpstr>
      <vt:lpstr>Sub-factor Spectrums</vt:lpstr>
      <vt:lpstr>Where Are you on Each Spectrum?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Scores</vt:lpstr>
      <vt:lpstr>Team leader strengths</vt:lpstr>
      <vt:lpstr>Team Leader Challenges</vt:lpstr>
      <vt:lpstr>Team Breakdown</vt:lpstr>
      <vt:lpstr>Team Breakdown</vt:lpstr>
      <vt:lpstr>Affinity diagram</vt:lpstr>
      <vt:lpstr>Affinity diagram</vt:lpstr>
      <vt:lpstr>Questions about your team that promote discussion:</vt:lpstr>
      <vt:lpstr>9 Steps of A Highly Successful Team</vt:lpstr>
      <vt:lpstr>Cheat Sheets components </vt:lpstr>
      <vt:lpstr>Cheat Sheets Components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ortega</dc:creator>
  <cp:lastModifiedBy>Michael Ortega</cp:lastModifiedBy>
  <cp:revision>186</cp:revision>
  <dcterms:created xsi:type="dcterms:W3CDTF">2016-07-07T17:21:14Z</dcterms:created>
  <dcterms:modified xsi:type="dcterms:W3CDTF">2020-05-21T18:44:38Z</dcterms:modified>
</cp:coreProperties>
</file>